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76" r:id="rId15"/>
    <p:sldId id="278" r:id="rId16"/>
    <p:sldId id="279" r:id="rId17"/>
    <p:sldId id="289" r:id="rId18"/>
    <p:sldId id="290" r:id="rId19"/>
    <p:sldId id="295" r:id="rId20"/>
    <p:sldId id="294" r:id="rId21"/>
    <p:sldId id="293" r:id="rId22"/>
    <p:sldId id="296" r:id="rId23"/>
    <p:sldId id="297" r:id="rId24"/>
    <p:sldId id="291" r:id="rId25"/>
    <p:sldId id="280" r:id="rId26"/>
    <p:sldId id="298" r:id="rId27"/>
    <p:sldId id="300" r:id="rId28"/>
    <p:sldId id="303" r:id="rId29"/>
    <p:sldId id="305" r:id="rId30"/>
    <p:sldId id="299" r:id="rId31"/>
    <p:sldId id="281" r:id="rId32"/>
    <p:sldId id="309" r:id="rId33"/>
    <p:sldId id="308" r:id="rId34"/>
    <p:sldId id="312" r:id="rId35"/>
    <p:sldId id="306" r:id="rId36"/>
    <p:sldId id="307" r:id="rId37"/>
    <p:sldId id="310" r:id="rId38"/>
    <p:sldId id="311" r:id="rId39"/>
    <p:sldId id="302" r:id="rId40"/>
    <p:sldId id="273" r:id="rId4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620"/>
    <p:restoredTop sz="94595" autoAdjust="0"/>
  </p:normalViewPr>
  <p:slideViewPr>
    <p:cSldViewPr>
      <p:cViewPr varScale="1">
        <p:scale>
          <a:sx n="162" d="100"/>
          <a:sy n="162" d="100"/>
        </p:scale>
        <p:origin x="-144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7BD1B-324F-4874-BA97-5E3BC1741793}" type="doc">
      <dgm:prSet loTypeId="urn:microsoft.com/office/officeart/2005/8/layout/cycle7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93665DD-A6E2-48AF-AC32-3E9F855BD5CF}">
      <dgm:prSet phldrT="[文本]"/>
      <dgm:spPr/>
      <dgm:t>
        <a:bodyPr/>
        <a:lstStyle/>
        <a:p>
          <a:r>
            <a:rPr lang="en-US" altLang="zh-CN" dirty="0" smtClean="0"/>
            <a:t>who</a:t>
          </a:r>
          <a:endParaRPr lang="zh-CN" altLang="en-US" dirty="0"/>
        </a:p>
      </dgm:t>
    </dgm:pt>
    <dgm:pt modelId="{67B97009-3A18-4321-9DE6-ABB6A4688467}" type="parTrans" cxnId="{0AB1C776-2ABA-40A9-867B-8E75F77AA26E}">
      <dgm:prSet/>
      <dgm:spPr/>
      <dgm:t>
        <a:bodyPr/>
        <a:lstStyle/>
        <a:p>
          <a:endParaRPr lang="zh-CN" altLang="en-US"/>
        </a:p>
      </dgm:t>
    </dgm:pt>
    <dgm:pt modelId="{9F44A65E-A4ED-4C57-8AED-0E292F9A108F}" type="sibTrans" cxnId="{0AB1C776-2ABA-40A9-867B-8E75F77AA26E}">
      <dgm:prSet/>
      <dgm:spPr/>
      <dgm:t>
        <a:bodyPr/>
        <a:lstStyle/>
        <a:p>
          <a:endParaRPr lang="zh-CN" altLang="en-US"/>
        </a:p>
      </dgm:t>
    </dgm:pt>
    <dgm:pt modelId="{BE18BC1C-C984-49B6-B436-445542B5EABB}">
      <dgm:prSet phldrT="[文本]"/>
      <dgm:spPr/>
      <dgm:t>
        <a:bodyPr/>
        <a:lstStyle/>
        <a:p>
          <a:r>
            <a:rPr lang="en-US" altLang="zh-CN" dirty="0" smtClean="0"/>
            <a:t>why</a:t>
          </a:r>
          <a:endParaRPr lang="zh-CN" altLang="en-US" dirty="0"/>
        </a:p>
      </dgm:t>
    </dgm:pt>
    <dgm:pt modelId="{20D8A351-1F1E-4D8D-B546-F99B3863AC03}" type="parTrans" cxnId="{4B4A9984-857B-4184-A4AC-3BC25CF31EAE}">
      <dgm:prSet/>
      <dgm:spPr/>
      <dgm:t>
        <a:bodyPr/>
        <a:lstStyle/>
        <a:p>
          <a:endParaRPr lang="zh-CN" altLang="en-US"/>
        </a:p>
      </dgm:t>
    </dgm:pt>
    <dgm:pt modelId="{111E0CF2-4EE8-4C5D-9A7C-5EBF1F9B281A}" type="sibTrans" cxnId="{4B4A9984-857B-4184-A4AC-3BC25CF31EAE}">
      <dgm:prSet/>
      <dgm:spPr/>
      <dgm:t>
        <a:bodyPr/>
        <a:lstStyle/>
        <a:p>
          <a:endParaRPr lang="zh-CN" altLang="en-US"/>
        </a:p>
      </dgm:t>
    </dgm:pt>
    <dgm:pt modelId="{F16E6528-E9C2-4207-95C7-D584F9BDADD6}">
      <dgm:prSet phldrT="[文本]"/>
      <dgm:spPr/>
      <dgm:t>
        <a:bodyPr/>
        <a:lstStyle/>
        <a:p>
          <a:r>
            <a:rPr lang="en-US" altLang="zh-CN" dirty="0" smtClean="0"/>
            <a:t>what</a:t>
          </a:r>
          <a:endParaRPr lang="zh-CN" altLang="en-US" dirty="0"/>
        </a:p>
      </dgm:t>
    </dgm:pt>
    <dgm:pt modelId="{33AE7DA3-76FE-4190-A71D-71BA19E4A9AD}" type="parTrans" cxnId="{2695858E-B8AA-4435-BE9C-D97D17AE6917}">
      <dgm:prSet/>
      <dgm:spPr/>
      <dgm:t>
        <a:bodyPr/>
        <a:lstStyle/>
        <a:p>
          <a:endParaRPr lang="zh-CN" altLang="en-US"/>
        </a:p>
      </dgm:t>
    </dgm:pt>
    <dgm:pt modelId="{0CB210B4-F382-4A89-A1A6-F21F75094F7B}" type="sibTrans" cxnId="{2695858E-B8AA-4435-BE9C-D97D17AE6917}">
      <dgm:prSet/>
      <dgm:spPr/>
      <dgm:t>
        <a:bodyPr/>
        <a:lstStyle/>
        <a:p>
          <a:endParaRPr lang="zh-CN" altLang="en-US"/>
        </a:p>
      </dgm:t>
    </dgm:pt>
    <dgm:pt modelId="{834F493C-437C-4B92-80EE-A6EAD1301FAC}" type="pres">
      <dgm:prSet presAssocID="{9D97BD1B-324F-4874-BA97-5E3BC174179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39D6CE-FC5B-4D11-BEDB-EA0B75CD16D7}" type="pres">
      <dgm:prSet presAssocID="{B93665DD-A6E2-48AF-AC32-3E9F855BD5CF}" presName="node" presStyleLbl="node1" presStyleIdx="0" presStyleCnt="3">
        <dgm:presLayoutVars>
          <dgm:bulletEnabled val="1"/>
        </dgm:presLayoutVars>
      </dgm:prSet>
      <dgm:spPr>
        <a:prstGeom prst="irregularSeal1">
          <a:avLst/>
        </a:prstGeom>
      </dgm:spPr>
      <dgm:t>
        <a:bodyPr/>
        <a:lstStyle/>
        <a:p>
          <a:endParaRPr lang="zh-CN" altLang="en-US"/>
        </a:p>
      </dgm:t>
    </dgm:pt>
    <dgm:pt modelId="{4EB92B7B-F6EC-4002-A28A-65D7A51901F3}" type="pres">
      <dgm:prSet presAssocID="{9F44A65E-A4ED-4C57-8AED-0E292F9A108F}" presName="sibTrans" presStyleLbl="sibTrans2D1" presStyleIdx="0" presStyleCnt="3"/>
      <dgm:spPr>
        <a:prstGeom prst="leftRightArrow">
          <a:avLst/>
        </a:prstGeom>
      </dgm:spPr>
      <dgm:t>
        <a:bodyPr/>
        <a:lstStyle/>
        <a:p>
          <a:endParaRPr lang="zh-CN" altLang="en-US"/>
        </a:p>
      </dgm:t>
    </dgm:pt>
    <dgm:pt modelId="{8B996CB6-F187-462D-A9B7-402F1B45A988}" type="pres">
      <dgm:prSet presAssocID="{9F44A65E-A4ED-4C57-8AED-0E292F9A108F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4E8F86A-4098-4F69-9ECE-79C148AE14CF}" type="pres">
      <dgm:prSet presAssocID="{BE18BC1C-C984-49B6-B436-445542B5EABB}" presName="node" presStyleLbl="node1" presStyleIdx="1" presStyleCnt="3">
        <dgm:presLayoutVars>
          <dgm:bulletEnabled val="1"/>
        </dgm:presLayoutVars>
      </dgm:prSet>
      <dgm:spPr>
        <a:prstGeom prst="irregularSeal1">
          <a:avLst/>
        </a:prstGeom>
      </dgm:spPr>
      <dgm:t>
        <a:bodyPr/>
        <a:lstStyle/>
        <a:p>
          <a:endParaRPr lang="zh-CN" altLang="en-US"/>
        </a:p>
      </dgm:t>
    </dgm:pt>
    <dgm:pt modelId="{B58B3BA0-381E-4C2D-8216-9E69976679A9}" type="pres">
      <dgm:prSet presAssocID="{111E0CF2-4EE8-4C5D-9A7C-5EBF1F9B281A}" presName="sibTrans" presStyleLbl="sibTrans2D1" presStyleIdx="1" presStyleCnt="3"/>
      <dgm:spPr>
        <a:prstGeom prst="leftRightArrow">
          <a:avLst/>
        </a:prstGeom>
      </dgm:spPr>
      <dgm:t>
        <a:bodyPr/>
        <a:lstStyle/>
        <a:p>
          <a:endParaRPr lang="zh-CN" altLang="en-US"/>
        </a:p>
      </dgm:t>
    </dgm:pt>
    <dgm:pt modelId="{11FC97B0-DA98-4F63-A8DE-4918DCC15C2D}" type="pres">
      <dgm:prSet presAssocID="{111E0CF2-4EE8-4C5D-9A7C-5EBF1F9B281A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ACEF9C73-E70F-4552-B388-64A3A88F6AE7}" type="pres">
      <dgm:prSet presAssocID="{F16E6528-E9C2-4207-95C7-D584F9BDADD6}" presName="node" presStyleLbl="node1" presStyleIdx="2" presStyleCnt="3">
        <dgm:presLayoutVars>
          <dgm:bulletEnabled val="1"/>
        </dgm:presLayoutVars>
      </dgm:prSet>
      <dgm:spPr>
        <a:prstGeom prst="irregularSeal1">
          <a:avLst/>
        </a:prstGeom>
      </dgm:spPr>
      <dgm:t>
        <a:bodyPr/>
        <a:lstStyle/>
        <a:p>
          <a:endParaRPr lang="zh-CN" altLang="en-US"/>
        </a:p>
      </dgm:t>
    </dgm:pt>
    <dgm:pt modelId="{B0D5940B-607E-4A8F-9164-C267D3CEB3D7}" type="pres">
      <dgm:prSet presAssocID="{0CB210B4-F382-4A89-A1A6-F21F75094F7B}" presName="sibTrans" presStyleLbl="sibTrans2D1" presStyleIdx="2" presStyleCnt="3"/>
      <dgm:spPr>
        <a:prstGeom prst="leftRightArrow">
          <a:avLst/>
        </a:prstGeom>
      </dgm:spPr>
      <dgm:t>
        <a:bodyPr/>
        <a:lstStyle/>
        <a:p>
          <a:endParaRPr lang="zh-CN" altLang="en-US"/>
        </a:p>
      </dgm:t>
    </dgm:pt>
    <dgm:pt modelId="{E1C0F37B-4421-4547-823B-4C7D95A67B42}" type="pres">
      <dgm:prSet presAssocID="{0CB210B4-F382-4A89-A1A6-F21F75094F7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DAFFCC3-B68B-4646-B3FB-C804B3BAD4B0}" type="presOf" srcId="{BE18BC1C-C984-49B6-B436-445542B5EABB}" destId="{74E8F86A-4098-4F69-9ECE-79C148AE14CF}" srcOrd="0" destOrd="0" presId="urn:microsoft.com/office/officeart/2005/8/layout/cycle7"/>
    <dgm:cxn modelId="{3E6454A6-7275-4AEC-AF31-32A28DC57438}" type="presOf" srcId="{9F44A65E-A4ED-4C57-8AED-0E292F9A108F}" destId="{8B996CB6-F187-462D-A9B7-402F1B45A988}" srcOrd="1" destOrd="0" presId="urn:microsoft.com/office/officeart/2005/8/layout/cycle7"/>
    <dgm:cxn modelId="{0AB1C776-2ABA-40A9-867B-8E75F77AA26E}" srcId="{9D97BD1B-324F-4874-BA97-5E3BC1741793}" destId="{B93665DD-A6E2-48AF-AC32-3E9F855BD5CF}" srcOrd="0" destOrd="0" parTransId="{67B97009-3A18-4321-9DE6-ABB6A4688467}" sibTransId="{9F44A65E-A4ED-4C57-8AED-0E292F9A108F}"/>
    <dgm:cxn modelId="{9A2C907A-BAF4-4249-A571-95D63DFBE582}" type="presOf" srcId="{F16E6528-E9C2-4207-95C7-D584F9BDADD6}" destId="{ACEF9C73-E70F-4552-B388-64A3A88F6AE7}" srcOrd="0" destOrd="0" presId="urn:microsoft.com/office/officeart/2005/8/layout/cycle7"/>
    <dgm:cxn modelId="{2695858E-B8AA-4435-BE9C-D97D17AE6917}" srcId="{9D97BD1B-324F-4874-BA97-5E3BC1741793}" destId="{F16E6528-E9C2-4207-95C7-D584F9BDADD6}" srcOrd="2" destOrd="0" parTransId="{33AE7DA3-76FE-4190-A71D-71BA19E4A9AD}" sibTransId="{0CB210B4-F382-4A89-A1A6-F21F75094F7B}"/>
    <dgm:cxn modelId="{AAD6DE04-3315-4E2F-8886-A8BDB14D4475}" type="presOf" srcId="{B93665DD-A6E2-48AF-AC32-3E9F855BD5CF}" destId="{A739D6CE-FC5B-4D11-BEDB-EA0B75CD16D7}" srcOrd="0" destOrd="0" presId="urn:microsoft.com/office/officeart/2005/8/layout/cycle7"/>
    <dgm:cxn modelId="{4FC90FA6-7DF5-4FE4-9C3F-69B5B3A56AA8}" type="presOf" srcId="{0CB210B4-F382-4A89-A1A6-F21F75094F7B}" destId="{B0D5940B-607E-4A8F-9164-C267D3CEB3D7}" srcOrd="0" destOrd="0" presId="urn:microsoft.com/office/officeart/2005/8/layout/cycle7"/>
    <dgm:cxn modelId="{DBB59A80-D2FF-4D12-8AA8-9F216E3279DF}" type="presOf" srcId="{111E0CF2-4EE8-4C5D-9A7C-5EBF1F9B281A}" destId="{11FC97B0-DA98-4F63-A8DE-4918DCC15C2D}" srcOrd="1" destOrd="0" presId="urn:microsoft.com/office/officeart/2005/8/layout/cycle7"/>
    <dgm:cxn modelId="{9A75CB0C-AAE0-4DA8-8397-FD3CCB8D2AF9}" type="presOf" srcId="{9D97BD1B-324F-4874-BA97-5E3BC1741793}" destId="{834F493C-437C-4B92-80EE-A6EAD1301FAC}" srcOrd="0" destOrd="0" presId="urn:microsoft.com/office/officeart/2005/8/layout/cycle7"/>
    <dgm:cxn modelId="{6AD05B72-9C82-440E-9C46-082B275D2C81}" type="presOf" srcId="{0CB210B4-F382-4A89-A1A6-F21F75094F7B}" destId="{E1C0F37B-4421-4547-823B-4C7D95A67B42}" srcOrd="1" destOrd="0" presId="urn:microsoft.com/office/officeart/2005/8/layout/cycle7"/>
    <dgm:cxn modelId="{4B4A9984-857B-4184-A4AC-3BC25CF31EAE}" srcId="{9D97BD1B-324F-4874-BA97-5E3BC1741793}" destId="{BE18BC1C-C984-49B6-B436-445542B5EABB}" srcOrd="1" destOrd="0" parTransId="{20D8A351-1F1E-4D8D-B546-F99B3863AC03}" sibTransId="{111E0CF2-4EE8-4C5D-9A7C-5EBF1F9B281A}"/>
    <dgm:cxn modelId="{67A46595-0861-467F-8E54-3FF5FEBFA5DE}" type="presOf" srcId="{111E0CF2-4EE8-4C5D-9A7C-5EBF1F9B281A}" destId="{B58B3BA0-381E-4C2D-8216-9E69976679A9}" srcOrd="0" destOrd="0" presId="urn:microsoft.com/office/officeart/2005/8/layout/cycle7"/>
    <dgm:cxn modelId="{3FB8F94E-680E-4C12-8D59-7DA1BFBCBAB9}" type="presOf" srcId="{9F44A65E-A4ED-4C57-8AED-0E292F9A108F}" destId="{4EB92B7B-F6EC-4002-A28A-65D7A51901F3}" srcOrd="0" destOrd="0" presId="urn:microsoft.com/office/officeart/2005/8/layout/cycle7"/>
    <dgm:cxn modelId="{2CABB4E2-AFF3-4D90-8AA9-F38008136131}" type="presParOf" srcId="{834F493C-437C-4B92-80EE-A6EAD1301FAC}" destId="{A739D6CE-FC5B-4D11-BEDB-EA0B75CD16D7}" srcOrd="0" destOrd="0" presId="urn:microsoft.com/office/officeart/2005/8/layout/cycle7"/>
    <dgm:cxn modelId="{24180ECF-E604-4F92-9E57-1FC6B58578A4}" type="presParOf" srcId="{834F493C-437C-4B92-80EE-A6EAD1301FAC}" destId="{4EB92B7B-F6EC-4002-A28A-65D7A51901F3}" srcOrd="1" destOrd="0" presId="urn:microsoft.com/office/officeart/2005/8/layout/cycle7"/>
    <dgm:cxn modelId="{58472E0C-7701-42B1-BC70-FC7076181A3E}" type="presParOf" srcId="{4EB92B7B-F6EC-4002-A28A-65D7A51901F3}" destId="{8B996CB6-F187-462D-A9B7-402F1B45A988}" srcOrd="0" destOrd="0" presId="urn:microsoft.com/office/officeart/2005/8/layout/cycle7"/>
    <dgm:cxn modelId="{C656CA5B-F6D9-4DB5-9E36-C30F5C081F6C}" type="presParOf" srcId="{834F493C-437C-4B92-80EE-A6EAD1301FAC}" destId="{74E8F86A-4098-4F69-9ECE-79C148AE14CF}" srcOrd="2" destOrd="0" presId="urn:microsoft.com/office/officeart/2005/8/layout/cycle7"/>
    <dgm:cxn modelId="{274BD33B-BF7E-4C7A-B5B3-3F7986599971}" type="presParOf" srcId="{834F493C-437C-4B92-80EE-A6EAD1301FAC}" destId="{B58B3BA0-381E-4C2D-8216-9E69976679A9}" srcOrd="3" destOrd="0" presId="urn:microsoft.com/office/officeart/2005/8/layout/cycle7"/>
    <dgm:cxn modelId="{5A306A33-B708-4075-A818-66AD42D9BFCE}" type="presParOf" srcId="{B58B3BA0-381E-4C2D-8216-9E69976679A9}" destId="{11FC97B0-DA98-4F63-A8DE-4918DCC15C2D}" srcOrd="0" destOrd="0" presId="urn:microsoft.com/office/officeart/2005/8/layout/cycle7"/>
    <dgm:cxn modelId="{BDCBC604-3B6B-4B59-865A-A3BBAEF4F83D}" type="presParOf" srcId="{834F493C-437C-4B92-80EE-A6EAD1301FAC}" destId="{ACEF9C73-E70F-4552-B388-64A3A88F6AE7}" srcOrd="4" destOrd="0" presId="urn:microsoft.com/office/officeart/2005/8/layout/cycle7"/>
    <dgm:cxn modelId="{1F937E63-EC6A-46BE-A10E-B52CA9DC89AE}" type="presParOf" srcId="{834F493C-437C-4B92-80EE-A6EAD1301FAC}" destId="{B0D5940B-607E-4A8F-9164-C267D3CEB3D7}" srcOrd="5" destOrd="0" presId="urn:microsoft.com/office/officeart/2005/8/layout/cycle7"/>
    <dgm:cxn modelId="{75155682-C4CF-465E-A9E9-3E31BB661412}" type="presParOf" srcId="{B0D5940B-607E-4A8F-9164-C267D3CEB3D7}" destId="{E1C0F37B-4421-4547-823B-4C7D95A67B42}" srcOrd="0" destOrd="0" presId="urn:microsoft.com/office/officeart/2005/8/layout/cycle7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6ADE0-3D73-4188-A2C8-B69E1F0C8A9D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98286-D151-44F7-B8D2-83C8167A05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AED5E0-AC8A-4CDA-A4C3-9BF8CBDEB742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98286-D151-44F7-B8D2-83C8167A05E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AED5E0-AC8A-4CDA-A4C3-9BF8CBDEB742}" type="slidenum">
              <a:rPr lang="zh-CN" altLang="en-US" smtClean="0"/>
              <a:pPr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AED5E0-AC8A-4CDA-A4C3-9BF8CBDEB742}" type="slidenum">
              <a:rPr lang="zh-CN" altLang="en-US" smtClean="0"/>
              <a:pPr/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AED5E0-AC8A-4CDA-A4C3-9BF8CBDEB742}" type="slidenum">
              <a:rPr lang="zh-CN" altLang="en-US" smtClean="0"/>
              <a:pPr/>
              <a:t>31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671FE2-2E6D-43C2-A179-38281AE224FE}" type="slidenum">
              <a:rPr lang="zh-CN" altLang="en-US" smtClean="0"/>
              <a:pPr/>
              <a:t>40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2014-04-28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 descr="1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Box 2"/>
          <p:cNvSpPr txBox="1">
            <a:spLocks noChangeArrowheads="1"/>
          </p:cNvSpPr>
          <p:nvPr/>
        </p:nvSpPr>
        <p:spPr bwMode="auto">
          <a:xfrm>
            <a:off x="1928815" y="500063"/>
            <a:ext cx="49291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/>
              <a:t>构建高性能</a:t>
            </a:r>
            <a:r>
              <a:rPr lang="en-US" altLang="zh-CN" sz="2800"/>
              <a:t>IP</a:t>
            </a:r>
            <a:r>
              <a:rPr lang="zh-CN" altLang="en-US" sz="2800"/>
              <a:t>负载均衡技术</a:t>
            </a:r>
          </a:p>
        </p:txBody>
      </p:sp>
      <p:sp>
        <p:nvSpPr>
          <p:cNvPr id="2052" name="TextBox 3"/>
          <p:cNvSpPr txBox="1">
            <a:spLocks noChangeArrowheads="1"/>
          </p:cNvSpPr>
          <p:nvPr/>
        </p:nvSpPr>
        <p:spPr bwMode="auto">
          <a:xfrm>
            <a:off x="3500440" y="2714626"/>
            <a:ext cx="3000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dirty="0"/>
              <a:t>李建国</a:t>
            </a:r>
            <a:endParaRPr lang="en-US" altLang="zh-CN" dirty="0"/>
          </a:p>
          <a:p>
            <a:pPr algn="ctr"/>
            <a:r>
              <a:rPr lang="en-US" altLang="zh-CN" dirty="0"/>
              <a:t>byjgli@gmail.com</a:t>
            </a:r>
          </a:p>
          <a:p>
            <a:pPr algn="ctr"/>
            <a:r>
              <a:rPr lang="zh-CN" altLang="en-US" dirty="0"/>
              <a:t>搜</a:t>
            </a:r>
            <a:r>
              <a:rPr lang="zh-CN" altLang="en-US" dirty="0" smtClean="0"/>
              <a:t>狐研究院 基础架构部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矩形 4"/>
          <p:cNvSpPr>
            <a:spLocks noChangeArrowheads="1"/>
          </p:cNvSpPr>
          <p:nvPr/>
        </p:nvSpPr>
        <p:spPr bwMode="auto">
          <a:xfrm>
            <a:off x="3214688" y="285750"/>
            <a:ext cx="29258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Xeon E5-2600 Product Family</a:t>
            </a:r>
            <a:endParaRPr lang="zh-CN" altLang="en-US"/>
          </a:p>
        </p:txBody>
      </p:sp>
      <p:pic>
        <p:nvPicPr>
          <p:cNvPr id="5" name="图片 4" descr="e5-2600 cach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98" y="785801"/>
            <a:ext cx="3203125" cy="385765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928676"/>
            <a:ext cx="3943351" cy="301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643438" y="4143387"/>
            <a:ext cx="371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/>
              <a:t>google</a:t>
            </a:r>
            <a:r>
              <a:rPr lang="zh-CN" altLang="en-US" sz="1600" dirty="0" smtClean="0"/>
              <a:t>： </a:t>
            </a:r>
            <a:r>
              <a:rPr lang="en-US" sz="1600" dirty="0" smtClean="0"/>
              <a:t>What every programmer should know about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矩形 4"/>
          <p:cNvSpPr>
            <a:spLocks noChangeArrowheads="1"/>
          </p:cNvSpPr>
          <p:nvPr/>
        </p:nvSpPr>
        <p:spPr bwMode="auto">
          <a:xfrm>
            <a:off x="3000364" y="285734"/>
            <a:ext cx="2849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82599ES </a:t>
            </a:r>
            <a:r>
              <a:rPr lang="en-US" altLang="zh-CN" dirty="0"/>
              <a:t>Ethernet Controller</a:t>
            </a:r>
            <a:endParaRPr lang="zh-CN" altLang="en-US" dirty="0"/>
          </a:p>
        </p:txBody>
      </p:sp>
      <p:pic>
        <p:nvPicPr>
          <p:cNvPr id="5" name="图片 4" descr="8259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36" y="928676"/>
            <a:ext cx="4384038" cy="3143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矩形 4"/>
          <p:cNvSpPr>
            <a:spLocks noChangeArrowheads="1"/>
          </p:cNvSpPr>
          <p:nvPr/>
        </p:nvSpPr>
        <p:spPr bwMode="auto">
          <a:xfrm>
            <a:off x="3000364" y="285734"/>
            <a:ext cx="2849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82599ES </a:t>
            </a:r>
            <a:r>
              <a:rPr lang="en-US" altLang="zh-CN" dirty="0"/>
              <a:t>Ethernet Controller</a:t>
            </a:r>
            <a:endParaRPr lang="zh-CN" altLang="en-US" dirty="0"/>
          </a:p>
        </p:txBody>
      </p:sp>
      <p:pic>
        <p:nvPicPr>
          <p:cNvPr id="6" name="图片 5" descr="82599 特性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32" y="642924"/>
            <a:ext cx="5628718" cy="3960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矩形 4"/>
          <p:cNvSpPr>
            <a:spLocks noChangeArrowheads="1"/>
          </p:cNvSpPr>
          <p:nvPr/>
        </p:nvSpPr>
        <p:spPr bwMode="auto">
          <a:xfrm>
            <a:off x="3071802" y="142858"/>
            <a:ext cx="2849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82599ES </a:t>
            </a:r>
            <a:r>
              <a:rPr lang="en-US" altLang="zh-CN" dirty="0"/>
              <a:t>Ethernet Controller</a:t>
            </a:r>
            <a:endParaRPr lang="zh-CN" altLang="en-US" dirty="0"/>
          </a:p>
        </p:txBody>
      </p:sp>
      <p:pic>
        <p:nvPicPr>
          <p:cNvPr id="5" name="图片 4" descr="rx flo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36" y="642924"/>
            <a:ext cx="3914297" cy="4038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矩形 4"/>
          <p:cNvSpPr>
            <a:spLocks noChangeArrowheads="1"/>
          </p:cNvSpPr>
          <p:nvPr/>
        </p:nvSpPr>
        <p:spPr bwMode="auto">
          <a:xfrm>
            <a:off x="2928926" y="285734"/>
            <a:ext cx="2849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82599ES </a:t>
            </a:r>
            <a:r>
              <a:rPr lang="en-US" altLang="zh-CN" dirty="0"/>
              <a:t>Ethernet Controller</a:t>
            </a:r>
            <a:endParaRPr lang="zh-CN" altLang="en-US" dirty="0"/>
          </a:p>
        </p:txBody>
      </p:sp>
      <p:pic>
        <p:nvPicPr>
          <p:cNvPr id="4" name="图片 3" descr="r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8" y="857238"/>
            <a:ext cx="5002540" cy="3446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矩形 4"/>
          <p:cNvSpPr>
            <a:spLocks noChangeArrowheads="1"/>
          </p:cNvSpPr>
          <p:nvPr/>
        </p:nvSpPr>
        <p:spPr bwMode="auto">
          <a:xfrm>
            <a:off x="2928926" y="285734"/>
            <a:ext cx="2849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/>
              <a:t>82599ES </a:t>
            </a:r>
            <a:r>
              <a:rPr lang="en-US" altLang="zh-CN" dirty="0"/>
              <a:t>Ethernet Controller</a:t>
            </a:r>
            <a:endParaRPr lang="zh-CN" altLang="en-US" dirty="0"/>
          </a:p>
        </p:txBody>
      </p:sp>
      <p:pic>
        <p:nvPicPr>
          <p:cNvPr id="4" name="图片 3" descr="flow dire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857238"/>
            <a:ext cx="6043178" cy="3909355"/>
          </a:xfrm>
          <a:prstGeom prst="rect">
            <a:avLst/>
          </a:prstGeom>
        </p:spPr>
      </p:pic>
      <p:pic>
        <p:nvPicPr>
          <p:cNvPr id="5" name="图片 4" descr="flow director tlbsiz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" y="928677"/>
            <a:ext cx="7215206" cy="2315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 descr="1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7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2928926" y="214296"/>
            <a:ext cx="3000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dirty="0" err="1" smtClean="0"/>
              <a:t>linux</a:t>
            </a:r>
            <a:r>
              <a:rPr lang="zh-CN" altLang="en-US" sz="2400" dirty="0" smtClean="0"/>
              <a:t>内核虚拟服务器</a:t>
            </a:r>
            <a:endParaRPr lang="zh-CN" altLang="en-US" sz="2400" dirty="0"/>
          </a:p>
        </p:txBody>
      </p:sp>
      <p:pic>
        <p:nvPicPr>
          <p:cNvPr id="4100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1857375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Box 6"/>
          <p:cNvSpPr txBox="1">
            <a:spLocks noChangeArrowheads="1"/>
          </p:cNvSpPr>
          <p:nvPr/>
        </p:nvSpPr>
        <p:spPr bwMode="auto">
          <a:xfrm>
            <a:off x="2643190" y="2071688"/>
            <a:ext cx="38576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/>
              <a:t>LVS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Linux Virtual Server</a:t>
            </a:r>
            <a:endParaRPr lang="zh-CN" altLang="en-US" dirty="0"/>
          </a:p>
        </p:txBody>
      </p:sp>
      <p:pic>
        <p:nvPicPr>
          <p:cNvPr id="4102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2643188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xtBox 8"/>
          <p:cNvSpPr txBox="1">
            <a:spLocks noChangeArrowheads="1"/>
          </p:cNvSpPr>
          <p:nvPr/>
        </p:nvSpPr>
        <p:spPr bwMode="auto">
          <a:xfrm>
            <a:off x="2643190" y="2857500"/>
            <a:ext cx="47148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/>
              <a:t>kernel </a:t>
            </a:r>
            <a:r>
              <a:rPr lang="en-US" altLang="zh-CN" dirty="0" err="1" smtClean="0"/>
              <a:t>tunning</a:t>
            </a:r>
            <a:r>
              <a:rPr lang="en-US" altLang="zh-CN" dirty="0" smtClean="0"/>
              <a:t> </a:t>
            </a:r>
            <a:endParaRPr lang="zh-CN" altLang="en-US" dirty="0"/>
          </a:p>
        </p:txBody>
      </p:sp>
      <p:pic>
        <p:nvPicPr>
          <p:cNvPr id="4104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1071563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TextBox 10"/>
          <p:cNvSpPr txBox="1">
            <a:spLocks noChangeArrowheads="1"/>
          </p:cNvSpPr>
          <p:nvPr/>
        </p:nvSpPr>
        <p:spPr bwMode="auto">
          <a:xfrm>
            <a:off x="2643190" y="1285875"/>
            <a:ext cx="38576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/>
              <a:t>linux</a:t>
            </a:r>
            <a:r>
              <a:rPr lang="en-US" altLang="zh-CN" dirty="0" smtClean="0"/>
              <a:t> kernel network data flow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342900"/>
            <a:ext cx="7391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TW" sz="3600" b="1" dirty="0">
                <a:solidFill>
                  <a:schemeClr val="tx2"/>
                </a:solidFill>
              </a:rPr>
              <a:t> </a:t>
            </a:r>
            <a:r>
              <a:rPr lang="en-US" altLang="zh-TW" sz="3200" b="1" dirty="0"/>
              <a:t>Linux Networking Layers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81400" y="1200150"/>
            <a:ext cx="2209800" cy="28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/>
              <a:t>Network Applications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14800" y="1771650"/>
            <a:ext cx="1524000" cy="2857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dirty="0"/>
              <a:t>BSD Sockets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114800" y="2286000"/>
            <a:ext cx="1625600" cy="2857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dirty="0"/>
              <a:t>INET Sockets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24201" y="2857500"/>
            <a:ext cx="892175" cy="2857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791201" y="2857500"/>
            <a:ext cx="892175" cy="2857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>
                <a:solidFill>
                  <a:schemeClr val="bg1"/>
                </a:solidFill>
              </a:rPr>
              <a:t>UDP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24200" y="3429000"/>
            <a:ext cx="3886200" cy="2857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>
                <a:solidFill>
                  <a:schemeClr val="bg1"/>
                </a:solidFill>
              </a:rPr>
              <a:t>IP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124200" y="4000500"/>
            <a:ext cx="1189038" cy="40005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>
                <a:solidFill>
                  <a:schemeClr val="bg1"/>
                </a:solidFill>
              </a:rPr>
              <a:t>PPP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9601" y="4000500"/>
            <a:ext cx="1089025" cy="40005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>
                <a:solidFill>
                  <a:schemeClr val="bg1"/>
                </a:solidFill>
              </a:rPr>
              <a:t>SLIP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562600" y="4000500"/>
            <a:ext cx="1485900" cy="400050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>
                <a:solidFill>
                  <a:schemeClr val="bg1"/>
                </a:solidFill>
              </a:rPr>
              <a:t>Ethernet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4648200" y="1428750"/>
            <a:ext cx="1588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4648200" y="2057400"/>
            <a:ext cx="1588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4724400" y="2571750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3429000" y="2571750"/>
            <a:ext cx="914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5029200" y="2571750"/>
            <a:ext cx="1422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3429000" y="3143250"/>
            <a:ext cx="1588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6172200" y="3143250"/>
            <a:ext cx="1588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3581400" y="3714750"/>
            <a:ext cx="1588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4800600" y="3714750"/>
            <a:ext cx="1588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172200" y="3714750"/>
            <a:ext cx="1588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772400" y="3486150"/>
            <a:ext cx="990600" cy="514350"/>
          </a:xfrm>
          <a:prstGeom prst="rect">
            <a:avLst/>
          </a:prstGeom>
          <a:solidFill>
            <a:srgbClr val="DEFF8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dirty="0"/>
              <a:t>ARP</a:t>
            </a: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7086601" y="3486150"/>
            <a:ext cx="892175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6858000" y="3771900"/>
            <a:ext cx="990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2057400" y="1600200"/>
            <a:ext cx="556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477000" y="1371600"/>
            <a:ext cx="106680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/>
              <a:t>User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477000" y="1657350"/>
            <a:ext cx="106680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/>
              <a:t>Kernel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285852" y="2143122"/>
            <a:ext cx="1643074" cy="21431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rgbClr val="000066"/>
                </a:solidFill>
              </a:rPr>
              <a:t>Socket Interface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214414" y="3071816"/>
            <a:ext cx="1571636" cy="21431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rgbClr val="000066"/>
                </a:solidFill>
              </a:rPr>
              <a:t>Protocol Layers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142976" y="4071948"/>
            <a:ext cx="1785950" cy="21431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solidFill>
                  <a:srgbClr val="000066"/>
                </a:solidFill>
              </a:rPr>
              <a:t>Network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28861" y="142876"/>
            <a:ext cx="5500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linux</a:t>
            </a:r>
            <a:r>
              <a:rPr lang="en-US" altLang="zh-CN" sz="2400" dirty="0" smtClean="0"/>
              <a:t> kernel network data flow</a:t>
            </a:r>
            <a:endParaRPr lang="zh-CN" altLang="en-US" sz="2400" dirty="0"/>
          </a:p>
        </p:txBody>
      </p:sp>
      <p:pic>
        <p:nvPicPr>
          <p:cNvPr id="6" name="图片 5" descr="Network_data_flow_through_kern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8"/>
            <a:ext cx="9144000" cy="5115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28861" y="142876"/>
            <a:ext cx="5500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linux</a:t>
            </a:r>
            <a:r>
              <a:rPr lang="en-US" altLang="zh-CN" sz="2400" dirty="0" smtClean="0"/>
              <a:t> kernel network data flow</a:t>
            </a:r>
            <a:endParaRPr lang="zh-CN" altLang="en-US" sz="2400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428861" y="142876"/>
            <a:ext cx="5500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linux</a:t>
            </a:r>
            <a:r>
              <a:rPr lang="en-US" altLang="zh-CN" sz="2400" dirty="0" smtClean="0"/>
              <a:t> kernel network data flow</a:t>
            </a:r>
            <a:endParaRPr lang="zh-CN" altLang="en-US" sz="2400" dirty="0"/>
          </a:p>
        </p:txBody>
      </p:sp>
      <p:pic>
        <p:nvPicPr>
          <p:cNvPr id="8" name="Picture 31" descr="D:\work\linux内核培训ppt\Linux kernel分析与实践系列培训\01_网络L1-L2处理\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" y="0"/>
            <a:ext cx="79089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ip_rcv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14" y="357172"/>
            <a:ext cx="5742592" cy="36433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71604" y="2928940"/>
            <a:ext cx="3643338" cy="3571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nf_hoo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76" y="357172"/>
            <a:ext cx="5488160" cy="400052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43108" y="3929072"/>
            <a:ext cx="3643338" cy="3571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n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422" y="285734"/>
            <a:ext cx="4696913" cy="40501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357422" y="2214560"/>
            <a:ext cx="4643470" cy="17145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nf_iter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670" y="214296"/>
            <a:ext cx="4354347" cy="4360031"/>
          </a:xfrm>
          <a:prstGeom prst="rect">
            <a:avLst/>
          </a:prstGeom>
        </p:spPr>
      </p:pic>
      <p:pic>
        <p:nvPicPr>
          <p:cNvPr id="15" name="图片 14" descr="ipvs_nf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0232" y="214296"/>
            <a:ext cx="4074223" cy="457894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786050" y="2500312"/>
            <a:ext cx="3357586" cy="4286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7" grpId="0" animBg="1"/>
      <p:bldP spid="1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图片 6" descr="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63" y="857250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TextBox 6"/>
          <p:cNvSpPr txBox="1">
            <a:spLocks noChangeArrowheads="1"/>
          </p:cNvSpPr>
          <p:nvPr/>
        </p:nvSpPr>
        <p:spPr bwMode="auto">
          <a:xfrm>
            <a:off x="2714627" y="1071563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硬件体系架构</a:t>
            </a:r>
          </a:p>
        </p:txBody>
      </p:sp>
      <p:pic>
        <p:nvPicPr>
          <p:cNvPr id="3077" name="图片 6" descr="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63" y="1571625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TextBox 8"/>
          <p:cNvSpPr txBox="1">
            <a:spLocks noChangeArrowheads="1"/>
          </p:cNvSpPr>
          <p:nvPr/>
        </p:nvSpPr>
        <p:spPr bwMode="auto">
          <a:xfrm>
            <a:off x="2714627" y="1785938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linux</a:t>
            </a:r>
            <a:r>
              <a:rPr lang="zh-CN" altLang="en-US"/>
              <a:t>内核虚拟服务器</a:t>
            </a:r>
          </a:p>
        </p:txBody>
      </p:sp>
      <p:pic>
        <p:nvPicPr>
          <p:cNvPr id="3079" name="图片 6" descr="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63" y="2286000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0" name="TextBox 10"/>
          <p:cNvSpPr txBox="1">
            <a:spLocks noChangeArrowheads="1"/>
          </p:cNvSpPr>
          <p:nvPr/>
        </p:nvSpPr>
        <p:spPr bwMode="auto">
          <a:xfrm>
            <a:off x="2714625" y="2500313"/>
            <a:ext cx="3429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DPDK</a:t>
            </a:r>
            <a:r>
              <a:rPr lang="zh-CN" altLang="en-US"/>
              <a:t>：</a:t>
            </a:r>
            <a:r>
              <a:rPr lang="en-US" altLang="zh-CN"/>
              <a:t>intel</a:t>
            </a:r>
            <a:r>
              <a:rPr lang="zh-CN" altLang="en-US"/>
              <a:t>数据平面解决方案</a:t>
            </a:r>
          </a:p>
        </p:txBody>
      </p:sp>
      <p:pic>
        <p:nvPicPr>
          <p:cNvPr id="3081" name="图片 6" descr="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63" y="3071813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2" name="TextBox 12"/>
          <p:cNvSpPr txBox="1">
            <a:spLocks noChangeArrowheads="1"/>
          </p:cNvSpPr>
          <p:nvPr/>
        </p:nvSpPr>
        <p:spPr bwMode="auto">
          <a:xfrm>
            <a:off x="2714625" y="3286125"/>
            <a:ext cx="3429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Missouri</a:t>
            </a:r>
            <a:r>
              <a:rPr lang="zh-CN" altLang="en-US"/>
              <a:t>：</a:t>
            </a:r>
            <a:r>
              <a:rPr lang="en-US" altLang="zh-CN"/>
              <a:t>IP</a:t>
            </a:r>
            <a:r>
              <a:rPr lang="zh-CN" altLang="en-US"/>
              <a:t>负载均衡解决方案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500298" y="142858"/>
            <a:ext cx="5500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LVS 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Linux Virtual Server</a:t>
            </a:r>
            <a:endParaRPr lang="zh-CN" altLang="en-US" sz="2400" dirty="0"/>
          </a:p>
        </p:txBody>
      </p:sp>
      <p:pic>
        <p:nvPicPr>
          <p:cNvPr id="4" name="图片 3" descr="lv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22" y="714362"/>
            <a:ext cx="4010499" cy="4000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500298" y="142858"/>
            <a:ext cx="3786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LVS 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Linux Virtual Server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714480" y="1428742"/>
            <a:ext cx="4286280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工作模式：</a:t>
            </a:r>
            <a:r>
              <a:rPr lang="en-US" altLang="zh-CN" dirty="0" smtClean="0"/>
              <a:t>NAT/FULLNAT/DR/TUNNEL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传输协议：</a:t>
            </a:r>
            <a:r>
              <a:rPr lang="en-US" altLang="zh-CN" dirty="0" smtClean="0"/>
              <a:t>TCP/UDP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调度算法：</a:t>
            </a:r>
            <a:r>
              <a:rPr lang="en-US" altLang="zh-CN" dirty="0" smtClean="0"/>
              <a:t>RR/WRR/LCS/WLCS/...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000364" y="142858"/>
            <a:ext cx="30718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LVS 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FULLNAT</a:t>
            </a:r>
            <a:endParaRPr lang="zh-CN" altLang="en-US" sz="2400" dirty="0"/>
          </a:p>
        </p:txBody>
      </p:sp>
      <p:pic>
        <p:nvPicPr>
          <p:cNvPr id="6" name="图片 5" descr="fulln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22" y="571486"/>
            <a:ext cx="4326230" cy="4039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3071802" y="142858"/>
            <a:ext cx="30718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LVS 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FULLNAT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643042" y="1500180"/>
            <a:ext cx="692948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real </a:t>
            </a:r>
            <a:r>
              <a:rPr lang="en-US" altLang="zh-CN" dirty="0" err="1" smtClean="0"/>
              <a:t>servere</a:t>
            </a:r>
            <a:r>
              <a:rPr lang="zh-CN" altLang="en-US" dirty="0" smtClean="0"/>
              <a:t>间可以跨</a:t>
            </a:r>
            <a:r>
              <a:rPr lang="en-US" altLang="zh-CN" dirty="0" err="1" smtClean="0"/>
              <a:t>vlan</a:t>
            </a:r>
            <a:r>
              <a:rPr lang="zh-CN" altLang="en-US" dirty="0" smtClean="0"/>
              <a:t>通讯，</a:t>
            </a:r>
            <a:r>
              <a:rPr lang="en-US" altLang="zh-CN" dirty="0" smtClean="0"/>
              <a:t>in/out</a:t>
            </a:r>
            <a:r>
              <a:rPr lang="zh-CN" altLang="en-US" dirty="0" smtClean="0"/>
              <a:t>流都经过</a:t>
            </a:r>
            <a:r>
              <a:rPr lang="en-US" altLang="zh-CN" dirty="0" err="1" smtClean="0"/>
              <a:t>lvs</a:t>
            </a:r>
            <a:r>
              <a:rPr lang="zh-CN" altLang="en-US" dirty="0" smtClean="0"/>
              <a:t>，降低运维成本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集群方式部署，扩展容易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err="1" smtClean="0"/>
              <a:t>synflood</a:t>
            </a:r>
            <a:r>
              <a:rPr lang="zh-CN" altLang="en-US" dirty="0" smtClean="0"/>
              <a:t>及其他</a:t>
            </a:r>
            <a:r>
              <a:rPr lang="en-US" altLang="zh-CN" dirty="0" smtClean="0"/>
              <a:t>TCP FLAGS DDOS</a:t>
            </a:r>
            <a:r>
              <a:rPr lang="zh-CN" altLang="en-US" dirty="0" smtClean="0"/>
              <a:t>攻击防御，抗攻击能力强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143240" y="142858"/>
            <a:ext cx="24288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kernel </a:t>
            </a:r>
            <a:r>
              <a:rPr lang="en-US" altLang="zh-CN" sz="2400" dirty="0" err="1" smtClean="0"/>
              <a:t>tunning</a:t>
            </a:r>
            <a:r>
              <a:rPr lang="en-US" altLang="zh-CN" sz="2400" dirty="0" smtClean="0"/>
              <a:t> 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928794" y="1000115"/>
            <a:ext cx="6286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多队列网卡，中断绑定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软中断均衡，</a:t>
            </a:r>
            <a:r>
              <a:rPr lang="en-US" altLang="zh-CN" dirty="0" smtClean="0"/>
              <a:t>RPS/RFS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err="1" smtClean="0"/>
              <a:t>lvs</a:t>
            </a:r>
            <a:r>
              <a:rPr lang="zh-CN" altLang="en-US" dirty="0" smtClean="0"/>
              <a:t>代码：</a:t>
            </a:r>
            <a:r>
              <a:rPr lang="en-US" altLang="zh-CN" dirty="0" smtClean="0"/>
              <a:t>session hash table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session hash bucket lock 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其他</a:t>
            </a:r>
            <a:r>
              <a:rPr lang="en-US" altLang="zh-CN" dirty="0" smtClean="0"/>
              <a:t>……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 descr="1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7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2500315" y="142876"/>
            <a:ext cx="4429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DPDK</a:t>
            </a:r>
            <a:r>
              <a:rPr lang="zh-CN" altLang="en-US" sz="2400" dirty="0" smtClean="0"/>
              <a:t>：</a:t>
            </a:r>
            <a:r>
              <a:rPr lang="en-US" altLang="zh-CN" sz="2400" dirty="0" err="1" smtClean="0"/>
              <a:t>intel</a:t>
            </a:r>
            <a:r>
              <a:rPr lang="zh-CN" altLang="en-US" sz="2400" dirty="0" smtClean="0"/>
              <a:t>数据平面解决方案</a:t>
            </a:r>
            <a:endParaRPr lang="zh-CN" altLang="en-US" sz="2400" dirty="0"/>
          </a:p>
        </p:txBody>
      </p:sp>
      <p:graphicFrame>
        <p:nvGraphicFramePr>
          <p:cNvPr id="14" name="图示 13"/>
          <p:cNvGraphicFramePr/>
          <p:nvPr/>
        </p:nvGraphicFramePr>
        <p:xfrm>
          <a:off x="1785918" y="928676"/>
          <a:ext cx="5357850" cy="3143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357554" y="142858"/>
            <a:ext cx="4429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国内的应用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00298" y="1428742"/>
            <a:ext cx="4786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百度：数据中心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阿里：协议栈，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虚拟服务器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腾讯：流量清洗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其他：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928926" y="109821"/>
            <a:ext cx="27146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DPDK</a:t>
            </a:r>
            <a:r>
              <a:rPr lang="zh-CN" altLang="en-US" sz="2400" dirty="0" smtClean="0"/>
              <a:t>产生背景</a:t>
            </a:r>
            <a:endParaRPr lang="zh-CN" altLang="en-US" sz="2400" dirty="0"/>
          </a:p>
        </p:txBody>
      </p:sp>
      <p:pic>
        <p:nvPicPr>
          <p:cNvPr id="4" name="图片 3" descr="cp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66" y="642924"/>
            <a:ext cx="6023002" cy="4214842"/>
          </a:xfrm>
          <a:prstGeom prst="rect">
            <a:avLst/>
          </a:prstGeom>
        </p:spPr>
      </p:pic>
      <p:pic>
        <p:nvPicPr>
          <p:cNvPr id="5" name="图片 4" descr="ia performan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52" y="642924"/>
            <a:ext cx="6248731" cy="4000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928926" y="109821"/>
            <a:ext cx="27146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DPDK</a:t>
            </a:r>
            <a:r>
              <a:rPr lang="zh-CN" altLang="en-US" sz="2400" dirty="0" smtClean="0"/>
              <a:t>如何解决问题</a:t>
            </a:r>
            <a:endParaRPr lang="zh-CN" altLang="en-US" sz="2400" dirty="0"/>
          </a:p>
        </p:txBody>
      </p:sp>
      <p:pic>
        <p:nvPicPr>
          <p:cNvPr id="7" name="图片 6" descr="80mpp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2" y="780229"/>
            <a:ext cx="5160897" cy="3363157"/>
          </a:xfrm>
          <a:prstGeom prst="rect">
            <a:avLst/>
          </a:prstGeom>
        </p:spPr>
      </p:pic>
      <p:pic>
        <p:nvPicPr>
          <p:cNvPr id="9" name="图片 8" descr="pm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642924"/>
            <a:ext cx="5286412" cy="3667305"/>
          </a:xfrm>
          <a:prstGeom prst="rect">
            <a:avLst/>
          </a:prstGeom>
        </p:spPr>
      </p:pic>
      <p:pic>
        <p:nvPicPr>
          <p:cNvPr id="10" name="图片 9" descr="task to co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32" y="642924"/>
            <a:ext cx="5149929" cy="3581337"/>
          </a:xfrm>
          <a:prstGeom prst="rect">
            <a:avLst/>
          </a:prstGeom>
        </p:spPr>
      </p:pic>
      <p:pic>
        <p:nvPicPr>
          <p:cNvPr id="17" name="图片 16" descr="cache 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794" y="642924"/>
            <a:ext cx="5522795" cy="3648217"/>
          </a:xfrm>
          <a:prstGeom prst="rect">
            <a:avLst/>
          </a:prstGeom>
        </p:spPr>
      </p:pic>
      <p:pic>
        <p:nvPicPr>
          <p:cNvPr id="18" name="图片 17" descr="cache line pa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80" y="642924"/>
            <a:ext cx="3232730" cy="3643338"/>
          </a:xfrm>
          <a:prstGeom prst="rect">
            <a:avLst/>
          </a:prstGeom>
        </p:spPr>
      </p:pic>
      <p:pic>
        <p:nvPicPr>
          <p:cNvPr id="19" name="图片 18" descr="cache line shar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7356" y="642924"/>
            <a:ext cx="3272130" cy="3749011"/>
          </a:xfrm>
          <a:prstGeom prst="rect">
            <a:avLst/>
          </a:prstGeom>
        </p:spPr>
      </p:pic>
      <p:pic>
        <p:nvPicPr>
          <p:cNvPr id="20" name="图片 19" descr="derect i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8794" y="714361"/>
            <a:ext cx="5715040" cy="3434297"/>
          </a:xfrm>
          <a:prstGeom prst="rect">
            <a:avLst/>
          </a:prstGeom>
        </p:spPr>
      </p:pic>
      <p:pic>
        <p:nvPicPr>
          <p:cNvPr id="21" name="图片 20" descr="memor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7357" y="642925"/>
            <a:ext cx="5357849" cy="3885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357554" y="142858"/>
            <a:ext cx="2857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其他编程优化技术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43042" y="1571618"/>
            <a:ext cx="428628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Software </a:t>
            </a:r>
            <a:r>
              <a:rPr lang="en-US" altLang="zh-CN" dirty="0" err="1" smtClean="0"/>
              <a:t>prefetch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Branch Prediction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inline, complier option, ……</a:t>
            </a:r>
            <a:endParaRPr lang="zh-CN" altLang="en-US" dirty="0"/>
          </a:p>
        </p:txBody>
      </p:sp>
      <p:pic>
        <p:nvPicPr>
          <p:cNvPr id="8" name="图片 7" descr="prefet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80" y="857238"/>
            <a:ext cx="4978427" cy="3758160"/>
          </a:xfrm>
          <a:prstGeom prst="rect">
            <a:avLst/>
          </a:prstGeom>
        </p:spPr>
      </p:pic>
      <p:pic>
        <p:nvPicPr>
          <p:cNvPr id="9" name="图片 8" descr="branch predic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80" y="857238"/>
            <a:ext cx="5214512" cy="3703368"/>
          </a:xfrm>
          <a:prstGeom prst="rect">
            <a:avLst/>
          </a:prstGeom>
        </p:spPr>
      </p:pic>
      <p:pic>
        <p:nvPicPr>
          <p:cNvPr id="10" name="图片 9" descr="ap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38" y="714834"/>
            <a:ext cx="2928958" cy="3869692"/>
          </a:xfrm>
          <a:prstGeom prst="rect">
            <a:avLst/>
          </a:prstGeom>
        </p:spPr>
      </p:pic>
      <p:pic>
        <p:nvPicPr>
          <p:cNvPr id="11" name="图片 10" descr="app  nor vs b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90" y="714362"/>
            <a:ext cx="3961625" cy="391210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85852" y="3429006"/>
            <a:ext cx="2286016" cy="35719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标注 14"/>
          <p:cNvSpPr/>
          <p:nvPr/>
        </p:nvSpPr>
        <p:spPr>
          <a:xfrm>
            <a:off x="142844" y="4143386"/>
            <a:ext cx="2071702" cy="714380"/>
          </a:xfrm>
          <a:prstGeom prst="wedgeRectCallout">
            <a:avLst>
              <a:gd name="adj1" fmla="val 7058"/>
              <a:gd name="adj2" fmla="val -102951"/>
            </a:avLst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6200000" scaled="1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000" dirty="0" smtClean="0"/>
              <a:t>$ </a:t>
            </a:r>
            <a:r>
              <a:rPr lang="en-US" altLang="zh-CN" sz="1000" dirty="0" err="1" smtClean="0"/>
              <a:t>gcc</a:t>
            </a:r>
            <a:r>
              <a:rPr lang="en-US" altLang="zh-CN" sz="1000" dirty="0" smtClean="0"/>
              <a:t> -O3 </a:t>
            </a:r>
            <a:r>
              <a:rPr lang="en-US" altLang="zh-CN" sz="1000" dirty="0" err="1" smtClean="0"/>
              <a:t>test.c</a:t>
            </a:r>
            <a:r>
              <a:rPr lang="en-US" altLang="zh-CN" sz="1000" dirty="0" smtClean="0"/>
              <a:t> -o normal</a:t>
            </a:r>
          </a:p>
          <a:p>
            <a:r>
              <a:rPr lang="en-US" altLang="zh-CN" sz="1000" dirty="0" smtClean="0"/>
              <a:t>$ </a:t>
            </a:r>
            <a:r>
              <a:rPr lang="en-US" altLang="zh-CN" sz="1000" dirty="0" err="1" smtClean="0"/>
              <a:t>gcc</a:t>
            </a:r>
            <a:r>
              <a:rPr lang="en-US" altLang="zh-CN" sz="1000" dirty="0" smtClean="0"/>
              <a:t> -O3 </a:t>
            </a:r>
            <a:r>
              <a:rPr lang="en-US" altLang="zh-CN" sz="1000" dirty="0" err="1" smtClean="0"/>
              <a:t>test.c</a:t>
            </a:r>
            <a:r>
              <a:rPr lang="en-US" altLang="zh-CN" sz="1000" dirty="0" smtClean="0"/>
              <a:t> -o branch</a:t>
            </a:r>
          </a:p>
          <a:p>
            <a:r>
              <a:rPr lang="en-US" altLang="zh-CN" sz="1000" dirty="0" smtClean="0"/>
              <a:t>$ </a:t>
            </a:r>
            <a:r>
              <a:rPr lang="en-US" altLang="zh-CN" sz="1000" dirty="0" err="1" smtClean="0"/>
              <a:t>objdump</a:t>
            </a:r>
            <a:r>
              <a:rPr lang="en-US" altLang="zh-CN" sz="1000" dirty="0" smtClean="0"/>
              <a:t> -d branch &gt; branch.asm</a:t>
            </a:r>
          </a:p>
          <a:p>
            <a:r>
              <a:rPr lang="en-US" altLang="zh-CN" sz="1000" dirty="0" smtClean="0"/>
              <a:t>$ </a:t>
            </a:r>
            <a:r>
              <a:rPr lang="en-US" altLang="zh-CN" sz="1000" dirty="0" err="1" smtClean="0"/>
              <a:t>objdump</a:t>
            </a:r>
            <a:r>
              <a:rPr lang="en-US" altLang="zh-CN" sz="1000" dirty="0" smtClean="0"/>
              <a:t> -d normal &gt; normal.asm </a:t>
            </a:r>
            <a:endParaRPr lang="zh-CN" altLang="en-US" sz="1000" dirty="0"/>
          </a:p>
        </p:txBody>
      </p:sp>
      <p:sp>
        <p:nvSpPr>
          <p:cNvPr id="17" name="矩形 16"/>
          <p:cNvSpPr/>
          <p:nvPr/>
        </p:nvSpPr>
        <p:spPr>
          <a:xfrm>
            <a:off x="4968093" y="1176742"/>
            <a:ext cx="3643200" cy="216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 smtClean="0"/>
          </a:p>
        </p:txBody>
      </p:sp>
      <p:sp>
        <p:nvSpPr>
          <p:cNvPr id="18" name="矩形 17"/>
          <p:cNvSpPr/>
          <p:nvPr/>
        </p:nvSpPr>
        <p:spPr>
          <a:xfrm>
            <a:off x="4968093" y="2000246"/>
            <a:ext cx="3643338" cy="21431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 smtClean="0"/>
          </a:p>
        </p:txBody>
      </p:sp>
      <p:sp>
        <p:nvSpPr>
          <p:cNvPr id="19" name="矩形 18"/>
          <p:cNvSpPr/>
          <p:nvPr/>
        </p:nvSpPr>
        <p:spPr>
          <a:xfrm>
            <a:off x="5000628" y="3286130"/>
            <a:ext cx="3708000" cy="396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 smtClean="0"/>
          </a:p>
        </p:txBody>
      </p:sp>
      <p:pic>
        <p:nvPicPr>
          <p:cNvPr id="21" name="图片 20" descr="app perf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82" y="714362"/>
            <a:ext cx="4375603" cy="385765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85786" y="2143122"/>
            <a:ext cx="3357586" cy="28575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 smtClean="0"/>
          </a:p>
        </p:txBody>
      </p:sp>
      <p:sp>
        <p:nvSpPr>
          <p:cNvPr id="23" name="矩形 22"/>
          <p:cNvSpPr/>
          <p:nvPr/>
        </p:nvSpPr>
        <p:spPr>
          <a:xfrm>
            <a:off x="785786" y="4071948"/>
            <a:ext cx="3350810" cy="28575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7" grpId="0" animBg="1"/>
      <p:bldP spid="18" grpId="0" animBg="1"/>
      <p:bldP spid="19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 descr="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0"/>
            <a:ext cx="9144032" cy="514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2500315" y="142876"/>
            <a:ext cx="3000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/>
              <a:t>硬件体系架构</a:t>
            </a:r>
          </a:p>
        </p:txBody>
      </p:sp>
      <p:pic>
        <p:nvPicPr>
          <p:cNvPr id="4100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1857375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Box 6"/>
          <p:cNvSpPr txBox="1">
            <a:spLocks noChangeArrowheads="1"/>
          </p:cNvSpPr>
          <p:nvPr/>
        </p:nvSpPr>
        <p:spPr bwMode="auto">
          <a:xfrm>
            <a:off x="2643190" y="2071688"/>
            <a:ext cx="38576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Xeon E5-2600 Product Family</a:t>
            </a:r>
            <a:endParaRPr lang="zh-CN" altLang="en-US"/>
          </a:p>
        </p:txBody>
      </p:sp>
      <p:pic>
        <p:nvPicPr>
          <p:cNvPr id="4102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2643188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xtBox 8"/>
          <p:cNvSpPr txBox="1">
            <a:spLocks noChangeArrowheads="1"/>
          </p:cNvSpPr>
          <p:nvPr/>
        </p:nvSpPr>
        <p:spPr bwMode="auto">
          <a:xfrm>
            <a:off x="2643190" y="2857500"/>
            <a:ext cx="47148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/>
              <a:t>82599ES </a:t>
            </a:r>
            <a:r>
              <a:rPr lang="en-US" altLang="zh-CN" dirty="0"/>
              <a:t>Ethernet Controller</a:t>
            </a:r>
            <a:endParaRPr lang="zh-CN" altLang="en-US" dirty="0"/>
          </a:p>
        </p:txBody>
      </p:sp>
      <p:pic>
        <p:nvPicPr>
          <p:cNvPr id="4104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1071563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TextBox 10"/>
          <p:cNvSpPr txBox="1">
            <a:spLocks noChangeArrowheads="1"/>
          </p:cNvSpPr>
          <p:nvPr/>
        </p:nvSpPr>
        <p:spPr bwMode="auto">
          <a:xfrm>
            <a:off x="2643190" y="1285875"/>
            <a:ext cx="38576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PCI Express Interface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571736" y="142858"/>
            <a:ext cx="4429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我们为什么要研究</a:t>
            </a:r>
            <a:r>
              <a:rPr lang="en-US" altLang="zh-CN" sz="2400" dirty="0" smtClean="0"/>
              <a:t>DPDK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 descr="1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7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2500315" y="142876"/>
            <a:ext cx="4429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Missouri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IP</a:t>
            </a:r>
            <a:r>
              <a:rPr lang="zh-CN" altLang="en-US" sz="2400" dirty="0" smtClean="0"/>
              <a:t>负载均衡解决方案</a:t>
            </a:r>
            <a:endParaRPr lang="zh-CN" altLang="en-US" sz="2400" dirty="0"/>
          </a:p>
        </p:txBody>
      </p:sp>
      <p:pic>
        <p:nvPicPr>
          <p:cNvPr id="4100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2566997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Box 6"/>
          <p:cNvSpPr txBox="1">
            <a:spLocks noChangeArrowheads="1"/>
          </p:cNvSpPr>
          <p:nvPr/>
        </p:nvSpPr>
        <p:spPr bwMode="auto">
          <a:xfrm>
            <a:off x="2643190" y="2781310"/>
            <a:ext cx="38576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/>
              <a:t>performance test</a:t>
            </a:r>
            <a:endParaRPr lang="zh-CN" altLang="en-US" dirty="0"/>
          </a:p>
        </p:txBody>
      </p:sp>
      <p:pic>
        <p:nvPicPr>
          <p:cNvPr id="4102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3352810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xtBox 8"/>
          <p:cNvSpPr txBox="1">
            <a:spLocks noChangeArrowheads="1"/>
          </p:cNvSpPr>
          <p:nvPr/>
        </p:nvSpPr>
        <p:spPr bwMode="auto">
          <a:xfrm>
            <a:off x="2643190" y="3567122"/>
            <a:ext cx="47148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/>
              <a:t>roadmap</a:t>
            </a:r>
            <a:endParaRPr lang="zh-CN" altLang="en-US" dirty="0"/>
          </a:p>
        </p:txBody>
      </p:sp>
      <p:pic>
        <p:nvPicPr>
          <p:cNvPr id="4104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1781185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TextBox 10"/>
          <p:cNvSpPr txBox="1">
            <a:spLocks noChangeArrowheads="1"/>
          </p:cNvSpPr>
          <p:nvPr/>
        </p:nvSpPr>
        <p:spPr bwMode="auto">
          <a:xfrm>
            <a:off x="2643190" y="1995497"/>
            <a:ext cx="38576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/>
              <a:t>framework</a:t>
            </a:r>
            <a:endParaRPr lang="zh-CN" altLang="en-US" dirty="0"/>
          </a:p>
        </p:txBody>
      </p:sp>
      <p:pic>
        <p:nvPicPr>
          <p:cNvPr id="10" name="图片 6" descr="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9" y="1000116"/>
            <a:ext cx="596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43174" y="1214428"/>
            <a:ext cx="38576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/>
              <a:t>about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64" y="71420"/>
            <a:ext cx="3786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What is the Missouri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071670" y="1142990"/>
            <a:ext cx="578647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err="1" smtClean="0"/>
              <a:t>Alibaba</a:t>
            </a:r>
            <a:r>
              <a:rPr lang="en-US" dirty="0" smtClean="0"/>
              <a:t>  </a:t>
            </a:r>
            <a:r>
              <a:rPr lang="en-US" altLang="zh-CN" dirty="0" smtClean="0"/>
              <a:t>LVS v3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DPDK mode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FULLNAT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TCP/UDP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err="1" smtClean="0"/>
              <a:t>percpu</a:t>
            </a:r>
            <a:r>
              <a:rPr lang="en-US" altLang="zh-CN" dirty="0" smtClean="0"/>
              <a:t> data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714612" y="142858"/>
            <a:ext cx="4429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Missouri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network flow</a:t>
            </a:r>
            <a:endParaRPr lang="zh-CN" altLang="en-US" sz="2400" dirty="0"/>
          </a:p>
        </p:txBody>
      </p:sp>
      <p:pic>
        <p:nvPicPr>
          <p:cNvPr id="6" name="图片 5" descr="missouri r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66" y="857238"/>
            <a:ext cx="6255737" cy="3286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00364" y="214296"/>
            <a:ext cx="4429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performance test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14480" y="1285866"/>
            <a:ext cx="657229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IEEE 802.3x</a:t>
            </a:r>
          </a:p>
          <a:p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双工模式</a:t>
            </a:r>
            <a:r>
              <a:rPr lang="en-US" altLang="zh-CN" dirty="0" smtClean="0"/>
              <a:t>(Full Duplex)</a:t>
            </a:r>
            <a:r>
              <a:rPr lang="zh-CN" altLang="en-US" dirty="0" smtClean="0"/>
              <a:t>中提供流量控管的机制</a:t>
            </a:r>
            <a:r>
              <a:rPr lang="en-US" altLang="zh-CN" dirty="0" smtClean="0"/>
              <a:t>(Flow Control)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如网络交换器产生拥塞时就会利用</a:t>
            </a:r>
            <a:r>
              <a:rPr lang="en-US" altLang="zh-CN" dirty="0" smtClean="0"/>
              <a:t>PAUSE frame </a:t>
            </a:r>
            <a:r>
              <a:rPr lang="zh-CN" altLang="en-US" dirty="0" smtClean="0"/>
              <a:t>通知传送者暂缓送出封包，以减缓拥塞情况。</a:t>
            </a:r>
            <a:endParaRPr lang="zh-CN" altLang="en-US" dirty="0"/>
          </a:p>
        </p:txBody>
      </p:sp>
      <p:pic>
        <p:nvPicPr>
          <p:cNvPr id="8" name="图片 7" descr="802.3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54" y="857238"/>
            <a:ext cx="4798331" cy="36495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57554" y="1142990"/>
            <a:ext cx="4500594" cy="21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143240" y="142858"/>
            <a:ext cx="27860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test environment</a:t>
            </a:r>
            <a:endParaRPr lang="zh-CN" altLang="en-US" sz="2400" dirty="0"/>
          </a:p>
        </p:txBody>
      </p:sp>
      <p:pic>
        <p:nvPicPr>
          <p:cNvPr id="8" name="图片 7" descr="test   v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4" y="776512"/>
            <a:ext cx="3786213" cy="2925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6446" y="500048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client: </a:t>
            </a:r>
          </a:p>
          <a:p>
            <a:r>
              <a:rPr lang="en-US" altLang="zh-CN" dirty="0" smtClean="0"/>
              <a:t>Dell </a:t>
            </a:r>
            <a:r>
              <a:rPr lang="en-US" altLang="zh-CN" dirty="0" err="1" smtClean="0"/>
              <a:t>PowerEdge</a:t>
            </a:r>
            <a:r>
              <a:rPr lang="en-US" altLang="zh-CN" dirty="0" smtClean="0"/>
              <a:t> R720</a:t>
            </a:r>
          </a:p>
          <a:p>
            <a:r>
              <a:rPr lang="en-US" altLang="zh-CN" dirty="0" smtClean="0"/>
              <a:t>Xeon CPU E5-2650 v2 @ 2.60GHz</a:t>
            </a:r>
          </a:p>
          <a:p>
            <a:r>
              <a:rPr lang="en-US" altLang="zh-CN" dirty="0" smtClean="0"/>
              <a:t>82599ES 10-Gigabit SFI/SFP+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3429006"/>
            <a:ext cx="47863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server: </a:t>
            </a:r>
          </a:p>
          <a:p>
            <a:r>
              <a:rPr lang="en-US" altLang="zh-CN" dirty="0" smtClean="0"/>
              <a:t>Dell </a:t>
            </a:r>
            <a:r>
              <a:rPr lang="en-US" altLang="zh-CN" dirty="0" err="1" smtClean="0"/>
              <a:t>PowerEdge</a:t>
            </a:r>
            <a:r>
              <a:rPr lang="en-US" altLang="zh-CN" dirty="0" smtClean="0"/>
              <a:t> R720xd</a:t>
            </a:r>
          </a:p>
          <a:p>
            <a:r>
              <a:rPr lang="en-US" altLang="zh-CN" dirty="0" smtClean="0"/>
              <a:t>Xeon CPU E5-2620 @ 2.00GHz</a:t>
            </a:r>
          </a:p>
          <a:p>
            <a:r>
              <a:rPr lang="en-US" altLang="zh-CN" smtClean="0"/>
              <a:t>10-Gigabit X540-AT2</a:t>
            </a:r>
            <a:endParaRPr lang="en-US" altLang="zh-CN" dirty="0" smtClean="0"/>
          </a:p>
          <a:p>
            <a:r>
              <a:rPr lang="en-US" altLang="zh-CN" dirty="0" smtClean="0"/>
              <a:t>Memory 16G</a:t>
            </a:r>
            <a:endParaRPr lang="zh-CN" altLang="en-US" dirty="0"/>
          </a:p>
        </p:txBody>
      </p:sp>
      <p:pic>
        <p:nvPicPr>
          <p:cNvPr id="7" name="图片 6" descr="test  scrip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290" y="714362"/>
            <a:ext cx="3380706" cy="376487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57290" y="3286130"/>
            <a:ext cx="3143272" cy="5715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 smtClean="0"/>
          </a:p>
        </p:txBody>
      </p:sp>
      <p:sp>
        <p:nvSpPr>
          <p:cNvPr id="11" name="横卷形 10"/>
          <p:cNvSpPr/>
          <p:nvPr/>
        </p:nvSpPr>
        <p:spPr>
          <a:xfrm>
            <a:off x="3071802" y="2071684"/>
            <a:ext cx="1428760" cy="857256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 smtClean="0"/>
              <a:t>4 </a:t>
            </a:r>
            <a:r>
              <a:rPr lang="en-US" altLang="zh-CN" sz="1200" dirty="0" err="1" smtClean="0"/>
              <a:t>cpus</a:t>
            </a:r>
            <a:endParaRPr lang="en-US" altLang="zh-CN" sz="1200" dirty="0" smtClean="0"/>
          </a:p>
          <a:p>
            <a:r>
              <a:rPr lang="en-US" altLang="zh-CN" sz="1200" dirty="0" smtClean="0"/>
              <a:t>4 </a:t>
            </a:r>
            <a:r>
              <a:rPr lang="en-US" altLang="zh-CN" sz="1200" dirty="0" err="1" smtClean="0"/>
              <a:t>pktgen</a:t>
            </a:r>
            <a:r>
              <a:rPr lang="en-US" altLang="zh-CN" sz="1200" dirty="0" smtClean="0"/>
              <a:t> threads</a:t>
            </a:r>
          </a:p>
          <a:p>
            <a:r>
              <a:rPr lang="en-US" altLang="zh-CN" sz="1200" dirty="0" smtClean="0"/>
              <a:t>25500 IP</a:t>
            </a:r>
            <a:endParaRPr lang="zh-CN" alt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143240" y="142858"/>
            <a:ext cx="27860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Missouri 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 LVS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755188"/>
            <a:ext cx="9144000" cy="345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143240" y="142858"/>
            <a:ext cx="27860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Missouri 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LVS</a:t>
            </a:r>
            <a:endParaRPr lang="zh-CN" alt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995715"/>
            <a:ext cx="8929750" cy="3147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143240" y="142858"/>
            <a:ext cx="27860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Missouri 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 LVS</a:t>
            </a:r>
            <a:endParaRPr lang="zh-CN" altLang="en-US" sz="2400" dirty="0"/>
          </a:p>
        </p:txBody>
      </p:sp>
      <p:pic>
        <p:nvPicPr>
          <p:cNvPr id="8" name="图片 7" descr="test   v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1142990"/>
            <a:ext cx="3527879" cy="3357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3042" y="3643320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server: </a:t>
            </a:r>
          </a:p>
          <a:p>
            <a:r>
              <a:rPr lang="en-US" altLang="zh-CN" dirty="0" smtClean="0"/>
              <a:t>Dell </a:t>
            </a:r>
            <a:r>
              <a:rPr lang="en-US" altLang="zh-CN" dirty="0" err="1" smtClean="0"/>
              <a:t>PowerEdge</a:t>
            </a:r>
            <a:r>
              <a:rPr lang="en-US" altLang="zh-CN" dirty="0" smtClean="0"/>
              <a:t> R720xd</a:t>
            </a:r>
          </a:p>
          <a:p>
            <a:r>
              <a:rPr lang="en-US" altLang="zh-CN" dirty="0" smtClean="0"/>
              <a:t>Xeon CPU E5-2620 @ 2.00GHz</a:t>
            </a:r>
          </a:p>
          <a:p>
            <a:r>
              <a:rPr lang="en-US" altLang="zh-CN" dirty="0" smtClean="0"/>
              <a:t>10-Gigabit X540-AT2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57290" y="1000114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client: </a:t>
            </a:r>
          </a:p>
          <a:p>
            <a:r>
              <a:rPr lang="en-US" altLang="zh-CN" dirty="0" smtClean="0"/>
              <a:t>Dell </a:t>
            </a:r>
            <a:r>
              <a:rPr lang="en-US" altLang="zh-CN" dirty="0" err="1" smtClean="0"/>
              <a:t>PowerEdge</a:t>
            </a:r>
            <a:r>
              <a:rPr lang="en-US" altLang="zh-CN" dirty="0" smtClean="0"/>
              <a:t> R720</a:t>
            </a:r>
          </a:p>
          <a:p>
            <a:r>
              <a:rPr lang="en-US" altLang="zh-CN" dirty="0" smtClean="0"/>
              <a:t>Xeon CPU E5-2650 v2 @ 2.60GHz</a:t>
            </a:r>
          </a:p>
          <a:p>
            <a:r>
              <a:rPr lang="en-US" altLang="zh-CN" dirty="0" smtClean="0"/>
              <a:t>82599ES 10-Gigabit SFI/SFP+</a:t>
            </a:r>
            <a:endParaRPr lang="zh-CN" altLang="en-US" dirty="0"/>
          </a:p>
        </p:txBody>
      </p:sp>
      <p:sp>
        <p:nvSpPr>
          <p:cNvPr id="9" name="爆炸形 1 8"/>
          <p:cNvSpPr/>
          <p:nvPr/>
        </p:nvSpPr>
        <p:spPr>
          <a:xfrm>
            <a:off x="3214678" y="2214560"/>
            <a:ext cx="2071702" cy="1571636"/>
          </a:xfrm>
          <a:prstGeom prst="irregularSeal1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64</a:t>
            </a:r>
            <a:r>
              <a:rPr lang="zh-CN" altLang="en-US" dirty="0" smtClean="0"/>
              <a:t>字节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20 </a:t>
            </a:r>
            <a:r>
              <a:rPr lang="zh-CN" altLang="en-US" dirty="0" smtClean="0"/>
              <a:t>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000364" y="142858"/>
            <a:ext cx="32146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Missouri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roadmap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785918" y="1285866"/>
            <a:ext cx="735808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ARP/RARP/ICMP/OSPF……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timer scheduler queue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    (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 kernel task scheduler VS 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 kernel timer list)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Ethernet POLL MODE DRIVER modify (RSS)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more scalable NUMA resource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static per-</a:t>
            </a:r>
            <a:r>
              <a:rPr lang="en-US" altLang="zh-CN" dirty="0" err="1" smtClean="0"/>
              <a:t>cpu</a:t>
            </a:r>
            <a:r>
              <a:rPr lang="en-US" altLang="zh-CN" dirty="0" smtClean="0"/>
              <a:t> data initialization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err="1" smtClean="0"/>
              <a:t>perf</a:t>
            </a:r>
            <a:r>
              <a:rPr lang="en-US" altLang="zh-CN" dirty="0" smtClean="0"/>
              <a:t> &amp; optimization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矩形 4"/>
          <p:cNvSpPr>
            <a:spLocks noChangeArrowheads="1"/>
          </p:cNvSpPr>
          <p:nvPr/>
        </p:nvSpPr>
        <p:spPr bwMode="auto">
          <a:xfrm>
            <a:off x="3286126" y="285750"/>
            <a:ext cx="2133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PCI Express Interface</a:t>
            </a:r>
            <a:endParaRPr lang="zh-CN" altLang="en-US"/>
          </a:p>
        </p:txBody>
      </p:sp>
      <p:pic>
        <p:nvPicPr>
          <p:cNvPr id="4" name="图片 3" descr="pcie 拓扑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785801"/>
            <a:ext cx="5000660" cy="395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pci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642924"/>
            <a:ext cx="5857875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3" descr="1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7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3736977" y="1708150"/>
            <a:ext cx="1584325" cy="67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975" tIns="36987" rIns="73975" bIns="36987">
            <a:spAutoFit/>
          </a:bodyPr>
          <a:lstStyle/>
          <a:p>
            <a:pPr algn="ctr"/>
            <a:r>
              <a:rPr lang="zh-CN" altLang="en-US" sz="3900">
                <a:latin typeface="微软雅黑" pitchFamily="34" charset="-122"/>
                <a:ea typeface="华文行楷" pitchFamily="2" charset="-122"/>
                <a:sym typeface="Arial" charset="0"/>
              </a:rPr>
              <a:t>谢谢</a:t>
            </a:r>
          </a:p>
        </p:txBody>
      </p:sp>
      <p:pic>
        <p:nvPicPr>
          <p:cNvPr id="17412" name="Picture 3" descr="0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82875" y="1816101"/>
            <a:ext cx="7953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4" descr="0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1325" y="1816101"/>
            <a:ext cx="7953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1524000" y="571501"/>
            <a:ext cx="7372350" cy="49213"/>
            <a:chOff x="0" y="0"/>
            <a:chExt cx="13714" cy="104"/>
          </a:xfrm>
        </p:grpSpPr>
        <p:pic>
          <p:nvPicPr>
            <p:cNvPr id="17416" name="Picture 4" descr="image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0"/>
              <a:ext cx="4658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7" name="Picture 5" descr="image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28" y="0"/>
              <a:ext cx="4658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8" name="Picture 6" descr="image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056" y="0"/>
              <a:ext cx="4658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15" name="Picture 2" descr="奔腾年代001"/>
          <p:cNvPicPr>
            <a:picLocks noChangeAspect="1" noChangeArrowheads="1"/>
          </p:cNvPicPr>
          <p:nvPr/>
        </p:nvPicPr>
        <p:blipFill>
          <a:blip r:embed="rId6"/>
          <a:srcRect r="14168"/>
          <a:stretch>
            <a:fillRect/>
          </a:stretch>
        </p:blipFill>
        <p:spPr bwMode="auto">
          <a:xfrm>
            <a:off x="-446087" y="1"/>
            <a:ext cx="4375151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矩形 4"/>
          <p:cNvSpPr>
            <a:spLocks noChangeArrowheads="1"/>
          </p:cNvSpPr>
          <p:nvPr/>
        </p:nvSpPr>
        <p:spPr bwMode="auto">
          <a:xfrm>
            <a:off x="3286126" y="285750"/>
            <a:ext cx="2133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PCI Express Interface</a:t>
            </a:r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57160" y="1000114"/>
          <a:ext cx="8215368" cy="300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921"/>
                <a:gridCol w="1026921"/>
                <a:gridCol w="1026921"/>
                <a:gridCol w="1026921"/>
                <a:gridCol w="1026921"/>
                <a:gridCol w="1026921"/>
                <a:gridCol w="1026921"/>
                <a:gridCol w="1026921"/>
              </a:tblGrid>
              <a:tr h="9513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版本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原始传输率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单向单通道带宽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双向</a:t>
                      </a:r>
                      <a:r>
                        <a:rPr lang="en-US" altLang="zh-CN" sz="1400" dirty="0" smtClean="0"/>
                        <a:t>x1</a:t>
                      </a:r>
                    </a:p>
                    <a:p>
                      <a:pPr algn="ctr"/>
                      <a:r>
                        <a:rPr lang="zh-CN" altLang="en-US" sz="1400" dirty="0" smtClean="0"/>
                        <a:t>通道带宽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双向</a:t>
                      </a:r>
                      <a:r>
                        <a:rPr lang="en-US" altLang="zh-CN" sz="1400" dirty="0" smtClean="0"/>
                        <a:t>x2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通道带宽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双向</a:t>
                      </a:r>
                      <a:r>
                        <a:rPr lang="en-US" altLang="zh-CN" sz="1400" dirty="0" smtClean="0"/>
                        <a:t>x4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通道带宽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双向</a:t>
                      </a:r>
                      <a:r>
                        <a:rPr lang="en-US" altLang="zh-CN" sz="1400" dirty="0" smtClean="0"/>
                        <a:t>x8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通道带宽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双向</a:t>
                      </a:r>
                      <a:r>
                        <a:rPr lang="en-US" altLang="zh-CN" sz="1400" dirty="0" smtClean="0"/>
                        <a:t>x16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通道带宽</a:t>
                      </a:r>
                      <a:endParaRPr lang="zh-CN" altLang="en-US" sz="1400" dirty="0"/>
                    </a:p>
                  </a:txBody>
                  <a:tcPr anchor="ctr"/>
                </a:tc>
              </a:tr>
              <a:tr h="512263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PCIE 1.0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2.5GT/s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250MB/s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500MB/s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8GB/s</a:t>
                      </a:r>
                      <a:endParaRPr lang="zh-CN" altLang="en-US" sz="1400" dirty="0"/>
                    </a:p>
                  </a:txBody>
                  <a:tcPr/>
                </a:tc>
              </a:tr>
              <a:tr h="5122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PCIE 2.0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5.0GT/s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500MB/s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16GB/s</a:t>
                      </a:r>
                      <a:endParaRPr lang="zh-CN" altLang="en-US" sz="1400" dirty="0"/>
                    </a:p>
                  </a:txBody>
                  <a:tcPr/>
                </a:tc>
              </a:tr>
              <a:tr h="5122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PCIE 3.0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8.0GT/s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16GB/s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32GB/s</a:t>
                      </a:r>
                      <a:endParaRPr lang="zh-CN" altLang="en-US" sz="1400" dirty="0"/>
                    </a:p>
                  </a:txBody>
                  <a:tcPr/>
                </a:tc>
              </a:tr>
              <a:tr h="5122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PCIE 4.0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16.0GT/s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16GB/s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32GB/s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64GB/s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矩形 4"/>
          <p:cNvSpPr>
            <a:spLocks noChangeArrowheads="1"/>
          </p:cNvSpPr>
          <p:nvPr/>
        </p:nvSpPr>
        <p:spPr bwMode="auto">
          <a:xfrm>
            <a:off x="3286126" y="285750"/>
            <a:ext cx="2133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PCI Express Interface</a:t>
            </a:r>
            <a:endParaRPr lang="zh-CN" altLang="en-US"/>
          </a:p>
        </p:txBody>
      </p:sp>
      <p:sp>
        <p:nvSpPr>
          <p:cNvPr id="7172" name="TextBox 4"/>
          <p:cNvSpPr txBox="1">
            <a:spLocks noChangeArrowheads="1"/>
          </p:cNvSpPr>
          <p:nvPr/>
        </p:nvSpPr>
        <p:spPr bwMode="auto">
          <a:xfrm>
            <a:off x="1428750" y="1071563"/>
            <a:ext cx="2928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# dmidecode –t slot</a:t>
            </a:r>
          </a:p>
        </p:txBody>
      </p:sp>
      <p:pic>
        <p:nvPicPr>
          <p:cNvPr id="8" name="图片 7" descr="slo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77" y="642955"/>
            <a:ext cx="2862263" cy="435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图片 8" descr="Supermicro-X9DRH-7TF-Block-Diagr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214296"/>
            <a:ext cx="4837112" cy="464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71438" y="428626"/>
            <a:ext cx="4857751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矩形 4"/>
          <p:cNvSpPr>
            <a:spLocks noChangeArrowheads="1"/>
          </p:cNvSpPr>
          <p:nvPr/>
        </p:nvSpPr>
        <p:spPr bwMode="auto">
          <a:xfrm>
            <a:off x="3786189" y="71438"/>
            <a:ext cx="19030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/>
              <a:t>x86</a:t>
            </a:r>
            <a:r>
              <a:rPr lang="zh-CN" altLang="en-US" dirty="0"/>
              <a:t>体系架构变迁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矩形 4"/>
          <p:cNvSpPr>
            <a:spLocks noChangeArrowheads="1"/>
          </p:cNvSpPr>
          <p:nvPr/>
        </p:nvSpPr>
        <p:spPr bwMode="auto">
          <a:xfrm>
            <a:off x="3214688" y="285750"/>
            <a:ext cx="29258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Xeon E5-2600 Product Family</a:t>
            </a:r>
            <a:endParaRPr lang="zh-CN" altLang="en-US"/>
          </a:p>
        </p:txBody>
      </p:sp>
      <p:pic>
        <p:nvPicPr>
          <p:cNvPr id="9220" name="图片 6" descr="e5-2600物理结构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25" y="857250"/>
            <a:ext cx="52387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 descr="1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0"/>
            <a:ext cx="91408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矩形 4"/>
          <p:cNvSpPr>
            <a:spLocks noChangeArrowheads="1"/>
          </p:cNvSpPr>
          <p:nvPr/>
        </p:nvSpPr>
        <p:spPr bwMode="auto">
          <a:xfrm>
            <a:off x="3214688" y="142875"/>
            <a:ext cx="29258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Xeon E5-2600 Product Family</a:t>
            </a:r>
            <a:endParaRPr lang="zh-CN" altLang="en-US"/>
          </a:p>
        </p:txBody>
      </p:sp>
      <p:pic>
        <p:nvPicPr>
          <p:cNvPr id="10244" name="图片 4" descr="e5-2600 逻辑结构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615" y="504826"/>
            <a:ext cx="764857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图片 5" descr="pch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1015" y="5143500"/>
            <a:ext cx="46386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标注 7"/>
          <p:cNvSpPr/>
          <p:nvPr/>
        </p:nvSpPr>
        <p:spPr>
          <a:xfrm>
            <a:off x="3500438" y="3643313"/>
            <a:ext cx="4786312" cy="1000125"/>
          </a:xfrm>
          <a:prstGeom prst="wedgeRectCallout">
            <a:avLst>
              <a:gd name="adj1" fmla="val -63388"/>
              <a:gd name="adj2" fmla="val -8620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400" dirty="0"/>
              <a:t>Direct Media Interface 2 (DMI2) connects the processor to the Platform Controller Hub (PCH). DMI2 is similar to a four-lane PCI Express* supporting a speed of 5 GT/s per lane. </a:t>
            </a:r>
            <a:endParaRPr lang="zh-CN" altLang="en-US" sz="1400" dirty="0"/>
          </a:p>
        </p:txBody>
      </p:sp>
      <p:sp>
        <p:nvSpPr>
          <p:cNvPr id="10" name="矩形标注 9"/>
          <p:cNvSpPr/>
          <p:nvPr/>
        </p:nvSpPr>
        <p:spPr>
          <a:xfrm>
            <a:off x="1714502" y="3071813"/>
            <a:ext cx="785813" cy="285750"/>
          </a:xfrm>
          <a:prstGeom prst="wedgeRectCallout">
            <a:avLst>
              <a:gd name="adj1" fmla="val 72500"/>
              <a:gd name="adj2" fmla="val -13483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4GB/s</a:t>
            </a:r>
            <a:endParaRPr lang="zh-CN" altLang="en-US" dirty="0"/>
          </a:p>
        </p:txBody>
      </p:sp>
      <p:sp>
        <p:nvSpPr>
          <p:cNvPr id="11" name="矩形标注 10"/>
          <p:cNvSpPr/>
          <p:nvPr/>
        </p:nvSpPr>
        <p:spPr>
          <a:xfrm>
            <a:off x="4857750" y="2143126"/>
            <a:ext cx="2857500" cy="1571625"/>
          </a:xfrm>
          <a:prstGeom prst="wedgeRectCallout">
            <a:avLst>
              <a:gd name="adj1" fmla="val -50442"/>
              <a:gd name="adj2" fmla="val -7592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100" dirty="0"/>
              <a:t>Intel Xeon Processor E5-2620</a:t>
            </a:r>
          </a:p>
          <a:p>
            <a:pPr>
              <a:defRPr/>
            </a:pPr>
            <a:r>
              <a:rPr lang="en-US" sz="1100" dirty="0"/>
              <a:t>QPI Speed 7.2 GT/s</a:t>
            </a:r>
            <a:r>
              <a:rPr lang="en-US" altLang="zh-CN" sz="1100" dirty="0"/>
              <a:t> </a:t>
            </a:r>
          </a:p>
          <a:p>
            <a:pPr>
              <a:defRPr/>
            </a:pPr>
            <a:r>
              <a:rPr lang="en-US" altLang="zh-CN" sz="1100" dirty="0"/>
              <a:t>3.6 GHz</a:t>
            </a:r>
          </a:p>
          <a:p>
            <a:pPr>
              <a:defRPr/>
            </a:pPr>
            <a:r>
              <a:rPr lang="en-US" altLang="zh-CN" sz="1100" dirty="0"/>
              <a:t>× 2 bits/Hz </a:t>
            </a:r>
            <a:r>
              <a:rPr lang="zh-CN" altLang="en-US" sz="1100" dirty="0"/>
              <a:t>（双倍数据传送速率）</a:t>
            </a:r>
            <a:endParaRPr lang="en-US" altLang="zh-CN" sz="1100" dirty="0"/>
          </a:p>
          <a:p>
            <a:pPr>
              <a:defRPr/>
            </a:pPr>
            <a:r>
              <a:rPr lang="en-US" altLang="zh-CN" sz="1100" dirty="0"/>
              <a:t>× 20 </a:t>
            </a:r>
            <a:r>
              <a:rPr lang="zh-CN" altLang="en-US" sz="1100" dirty="0"/>
              <a:t>（</a:t>
            </a:r>
            <a:r>
              <a:rPr lang="en-US" altLang="zh-CN" sz="1100" dirty="0"/>
              <a:t>QPI</a:t>
            </a:r>
            <a:r>
              <a:rPr lang="zh-CN" altLang="en-US" sz="1100" dirty="0"/>
              <a:t>连接宽度）</a:t>
            </a:r>
            <a:endParaRPr lang="en-US" altLang="zh-CN" sz="1100" dirty="0"/>
          </a:p>
          <a:p>
            <a:pPr>
              <a:defRPr/>
            </a:pPr>
            <a:r>
              <a:rPr lang="en-US" altLang="zh-CN" sz="1100" dirty="0"/>
              <a:t>× (64/80) </a:t>
            </a:r>
            <a:r>
              <a:rPr lang="zh-CN" altLang="en-US" sz="1100" dirty="0"/>
              <a:t>（数据比特数</a:t>
            </a:r>
            <a:r>
              <a:rPr lang="en-US" altLang="zh-CN" sz="1100" dirty="0"/>
              <a:t>/</a:t>
            </a:r>
            <a:r>
              <a:rPr lang="zh-CN" altLang="en-US" sz="1100" dirty="0"/>
              <a:t>数据数据包比特数）</a:t>
            </a:r>
            <a:endParaRPr lang="en-US" altLang="zh-CN" sz="1100" dirty="0"/>
          </a:p>
          <a:p>
            <a:pPr>
              <a:defRPr/>
            </a:pPr>
            <a:r>
              <a:rPr lang="en-US" altLang="zh-CN" sz="1100" dirty="0"/>
              <a:t>× 2 </a:t>
            </a:r>
            <a:r>
              <a:rPr lang="zh-CN" altLang="en-US" sz="1100" dirty="0"/>
              <a:t>（各向发送和接收作业同步进行）</a:t>
            </a:r>
            <a:endParaRPr lang="en-US" altLang="zh-CN" sz="1100" dirty="0"/>
          </a:p>
          <a:p>
            <a:pPr>
              <a:defRPr/>
            </a:pPr>
            <a:r>
              <a:rPr lang="en-US" altLang="zh-CN" sz="1100" dirty="0"/>
              <a:t>÷ 8 </a:t>
            </a:r>
            <a:r>
              <a:rPr lang="zh-CN" altLang="en-US" sz="1100" dirty="0"/>
              <a:t>（每字节比特数）</a:t>
            </a:r>
            <a:endParaRPr lang="en-US" altLang="zh-CN" sz="1100" dirty="0"/>
          </a:p>
          <a:p>
            <a:pPr>
              <a:defRPr/>
            </a:pPr>
            <a:r>
              <a:rPr lang="en-US" altLang="zh-CN" sz="1100" dirty="0"/>
              <a:t>= 28.8 GB/s</a:t>
            </a:r>
          </a:p>
        </p:txBody>
      </p:sp>
      <p:sp>
        <p:nvSpPr>
          <p:cNvPr id="12" name="矩形标注 11"/>
          <p:cNvSpPr/>
          <p:nvPr/>
        </p:nvSpPr>
        <p:spPr>
          <a:xfrm>
            <a:off x="5286377" y="642939"/>
            <a:ext cx="1643063" cy="500062"/>
          </a:xfrm>
          <a:prstGeom prst="wedgeRectCallout">
            <a:avLst>
              <a:gd name="adj1" fmla="val -79812"/>
              <a:gd name="adj2" fmla="val 12688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1 </a:t>
            </a:r>
            <a:r>
              <a:rPr lang="en-US" altLang="zh-CN" dirty="0" err="1"/>
              <a:t>lik</a:t>
            </a:r>
            <a:r>
              <a:rPr lang="en-US" altLang="zh-CN" dirty="0"/>
              <a:t>: 28.8GB/s</a:t>
            </a:r>
          </a:p>
          <a:p>
            <a:pPr algn="ctr">
              <a:defRPr/>
            </a:pPr>
            <a:r>
              <a:rPr lang="en-US" altLang="zh-CN" dirty="0"/>
              <a:t>2 </a:t>
            </a:r>
            <a:r>
              <a:rPr lang="en-US" altLang="zh-CN" dirty="0" err="1"/>
              <a:t>lik</a:t>
            </a:r>
            <a:r>
              <a:rPr lang="en-US" altLang="zh-CN" dirty="0"/>
              <a:t>: 57.6GB/s</a:t>
            </a:r>
            <a:endParaRPr lang="zh-CN" altLang="en-US" dirty="0"/>
          </a:p>
        </p:txBody>
      </p:sp>
      <p:sp>
        <p:nvSpPr>
          <p:cNvPr id="13" name="矩形标注 12"/>
          <p:cNvSpPr/>
          <p:nvPr/>
        </p:nvSpPr>
        <p:spPr>
          <a:xfrm>
            <a:off x="5000627" y="2643188"/>
            <a:ext cx="3571875" cy="1143000"/>
          </a:xfrm>
          <a:prstGeom prst="wedgeRectCallout">
            <a:avLst>
              <a:gd name="adj1" fmla="val -5909"/>
              <a:gd name="adj2" fmla="val -11616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100" dirty="0"/>
              <a:t>Intel Xeon Processor E5-2620</a:t>
            </a:r>
          </a:p>
          <a:p>
            <a:pPr>
              <a:defRPr/>
            </a:pPr>
            <a:r>
              <a:rPr lang="en-US" sz="1100" dirty="0"/>
              <a:t>DDR3-800/1066/1333</a:t>
            </a:r>
          </a:p>
          <a:p>
            <a:pPr>
              <a:defRPr/>
            </a:pPr>
            <a:r>
              <a:rPr lang="en-US" altLang="zh-CN" sz="1100" dirty="0"/>
              <a:t>DDR3-800   Bandwidth = 4*0.8Gb/s*64b÷8     = 25.6GB/s </a:t>
            </a:r>
          </a:p>
          <a:p>
            <a:pPr>
              <a:defRPr/>
            </a:pPr>
            <a:r>
              <a:rPr lang="en-US" altLang="zh-CN" sz="1100" dirty="0"/>
              <a:t>DDR3-1066 Bandwidth = 4*1.066Gb/s*64b÷8 = 34.1GB/s </a:t>
            </a:r>
          </a:p>
          <a:p>
            <a:pPr>
              <a:defRPr/>
            </a:pPr>
            <a:r>
              <a:rPr lang="en-US" altLang="zh-CN" sz="1100" dirty="0"/>
              <a:t>DDR3-1333 Bandwidth = 4*1.333Gb/s*64b÷8 = 42.6GB/s</a:t>
            </a:r>
          </a:p>
          <a:p>
            <a:pPr>
              <a:defRPr/>
            </a:pPr>
            <a:endParaRPr lang="en-US" altLang="zh-CN" sz="1100" dirty="0"/>
          </a:p>
        </p:txBody>
      </p:sp>
      <p:sp>
        <p:nvSpPr>
          <p:cNvPr id="15" name="矩形标注 14"/>
          <p:cNvSpPr/>
          <p:nvPr/>
        </p:nvSpPr>
        <p:spPr>
          <a:xfrm>
            <a:off x="7143750" y="2928938"/>
            <a:ext cx="1785938" cy="571500"/>
          </a:xfrm>
          <a:prstGeom prst="wedgeRectCallout">
            <a:avLst>
              <a:gd name="adj1" fmla="val -73394"/>
              <a:gd name="adj2" fmla="val -1921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1 chan:10.6GB/s</a:t>
            </a:r>
          </a:p>
          <a:p>
            <a:pPr algn="ctr">
              <a:defRPr/>
            </a:pPr>
            <a:r>
              <a:rPr lang="en-US" altLang="zh-CN" dirty="0"/>
              <a:t>4 chan:42.6GB/s</a:t>
            </a:r>
            <a:endParaRPr lang="zh-CN" altLang="en-US" dirty="0"/>
          </a:p>
        </p:txBody>
      </p:sp>
      <p:sp>
        <p:nvSpPr>
          <p:cNvPr id="9" name="矩形标注 8"/>
          <p:cNvSpPr/>
          <p:nvPr/>
        </p:nvSpPr>
        <p:spPr>
          <a:xfrm>
            <a:off x="857250" y="2428875"/>
            <a:ext cx="5143500" cy="2643188"/>
          </a:xfrm>
          <a:prstGeom prst="wedgeRectCallout">
            <a:avLst>
              <a:gd name="adj1" fmla="val 24148"/>
              <a:gd name="adj2" fmla="val -7823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100" dirty="0"/>
              <a:t>• The </a:t>
            </a:r>
            <a:r>
              <a:rPr lang="en-US" altLang="zh-CN" sz="1400" dirty="0"/>
              <a:t>Physical layer </a:t>
            </a:r>
            <a:r>
              <a:rPr lang="en-US" altLang="zh-CN" sz="1100" dirty="0"/>
              <a:t>consists of the actual wires carrying the signals, as well as </a:t>
            </a:r>
          </a:p>
          <a:p>
            <a:pPr>
              <a:defRPr/>
            </a:pPr>
            <a:r>
              <a:rPr lang="en-US" altLang="zh-CN" sz="1100" dirty="0"/>
              <a:t>circuitry and logic to support ancillary features required in the transmission and </a:t>
            </a:r>
          </a:p>
          <a:p>
            <a:pPr>
              <a:defRPr/>
            </a:pPr>
            <a:r>
              <a:rPr lang="en-US" altLang="zh-CN" sz="1100" dirty="0"/>
              <a:t>receipt of the 1s and 0s. The unit of transfer at the Physical layer is 20-bits, which </a:t>
            </a:r>
          </a:p>
          <a:p>
            <a:pPr>
              <a:defRPr/>
            </a:pPr>
            <a:r>
              <a:rPr lang="en-US" altLang="zh-CN" sz="1100" dirty="0"/>
              <a:t>is called a </a:t>
            </a:r>
            <a:r>
              <a:rPr lang="en-US" altLang="zh-CN" sz="1100" dirty="0" err="1"/>
              <a:t>Phit</a:t>
            </a:r>
            <a:r>
              <a:rPr lang="en-US" altLang="zh-CN" sz="1100" dirty="0"/>
              <a:t> (for Physical unit).</a:t>
            </a:r>
          </a:p>
          <a:p>
            <a:pPr>
              <a:defRPr/>
            </a:pPr>
            <a:r>
              <a:rPr lang="en-US" altLang="zh-CN" sz="1100" dirty="0"/>
              <a:t>• The </a:t>
            </a:r>
            <a:r>
              <a:rPr lang="en-US" altLang="zh-CN" sz="1400" dirty="0"/>
              <a:t>Link layer </a:t>
            </a:r>
            <a:r>
              <a:rPr lang="en-US" altLang="zh-CN" sz="1100" dirty="0"/>
              <a:t>is responsible for reliable transmission and flow control. The Link </a:t>
            </a:r>
          </a:p>
          <a:p>
            <a:pPr>
              <a:defRPr/>
            </a:pPr>
            <a:r>
              <a:rPr lang="en-US" altLang="zh-CN" sz="1100" dirty="0"/>
              <a:t>layer’s unit of transfer is 80-bits, which is called a Flit (for Flow control unit).</a:t>
            </a:r>
          </a:p>
          <a:p>
            <a:pPr>
              <a:defRPr/>
            </a:pPr>
            <a:r>
              <a:rPr lang="en-US" altLang="zh-CN" sz="1100" dirty="0"/>
              <a:t>• The </a:t>
            </a:r>
            <a:r>
              <a:rPr lang="en-US" altLang="zh-CN" sz="1400" dirty="0"/>
              <a:t>Routing layer </a:t>
            </a:r>
            <a:r>
              <a:rPr lang="en-US" altLang="zh-CN" sz="1100" dirty="0"/>
              <a:t>provides the framework for directing packets through the </a:t>
            </a:r>
          </a:p>
          <a:p>
            <a:pPr>
              <a:defRPr/>
            </a:pPr>
            <a:r>
              <a:rPr lang="en-US" altLang="zh-CN" sz="1100" dirty="0"/>
              <a:t>fabric.</a:t>
            </a:r>
          </a:p>
          <a:p>
            <a:pPr>
              <a:defRPr/>
            </a:pPr>
            <a:r>
              <a:rPr lang="en-US" altLang="zh-CN" sz="1100" dirty="0"/>
              <a:t>• The </a:t>
            </a:r>
            <a:r>
              <a:rPr lang="en-US" altLang="zh-CN" sz="1400" dirty="0"/>
              <a:t>Transport layer </a:t>
            </a:r>
            <a:r>
              <a:rPr lang="en-US" altLang="zh-CN" sz="1100" dirty="0"/>
              <a:t>is an architecturally defined layer (not implemented in the </a:t>
            </a:r>
          </a:p>
          <a:p>
            <a:pPr>
              <a:defRPr/>
            </a:pPr>
            <a:r>
              <a:rPr lang="en-US" altLang="zh-CN" sz="1100" dirty="0"/>
              <a:t>initial products) providing advanced routing capability for reliable end-to-end </a:t>
            </a:r>
          </a:p>
          <a:p>
            <a:pPr>
              <a:defRPr/>
            </a:pPr>
            <a:r>
              <a:rPr lang="en-US" altLang="zh-CN" sz="1100" dirty="0"/>
              <a:t>transmission.</a:t>
            </a:r>
          </a:p>
          <a:p>
            <a:pPr>
              <a:defRPr/>
            </a:pPr>
            <a:r>
              <a:rPr lang="en-US" altLang="zh-CN" sz="1100" dirty="0"/>
              <a:t>• The </a:t>
            </a:r>
            <a:r>
              <a:rPr lang="en-US" altLang="zh-CN" sz="1400" dirty="0"/>
              <a:t>Protocol layer </a:t>
            </a:r>
            <a:r>
              <a:rPr lang="en-US" altLang="zh-CN" sz="1100" dirty="0"/>
              <a:t>is the high-level set of rules for exchanging packets of data </a:t>
            </a:r>
          </a:p>
          <a:p>
            <a:pPr>
              <a:defRPr/>
            </a:pPr>
            <a:r>
              <a:rPr lang="en-US" altLang="zh-CN" sz="1100" dirty="0"/>
              <a:t>between devices. A packet is comprised of an integral number of Flits</a:t>
            </a:r>
            <a:endParaRPr lang="zh-CN" altLang="en-US" sz="1100" dirty="0"/>
          </a:p>
        </p:txBody>
      </p:sp>
      <p:sp>
        <p:nvSpPr>
          <p:cNvPr id="16" name="矩形标注 15"/>
          <p:cNvSpPr/>
          <p:nvPr/>
        </p:nvSpPr>
        <p:spPr>
          <a:xfrm>
            <a:off x="6572252" y="4000500"/>
            <a:ext cx="1285875" cy="571500"/>
          </a:xfrm>
          <a:prstGeom prst="wedgeRectCallout">
            <a:avLst>
              <a:gd name="adj1" fmla="val -73394"/>
              <a:gd name="adj2" fmla="val -1921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dirty="0"/>
              <a:t>PCIE e3</a:t>
            </a:r>
          </a:p>
          <a:p>
            <a:pPr>
              <a:defRPr/>
            </a:pPr>
            <a:r>
              <a:rPr lang="en-US" altLang="zh-CN" dirty="0"/>
              <a:t> x8: 16GB/s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42963 L 0.00538 -0.990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1" grpId="0" animBg="1"/>
      <p:bldP spid="11" grpId="1" animBg="1"/>
      <p:bldP spid="12" grpId="0" animBg="1"/>
      <p:bldP spid="13" grpId="0" animBg="1"/>
      <p:bldP spid="13" grpId="1" animBg="1"/>
      <p:bldP spid="15" grpId="0" animBg="1"/>
      <p:bldP spid="9" grpId="0" animBg="1"/>
      <p:bldP spid="9" grpId="1" animBg="1"/>
      <p:bldP spid="1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>
          <a:defRPr sz="10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</TotalTime>
  <Words>822</Words>
  <PresentationFormat>全屏显示(16:9)</PresentationFormat>
  <Paragraphs>222</Paragraphs>
  <Slides>40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 JianGuo(研究院)</dc:creator>
  <cp:lastModifiedBy>jianguoli201343</cp:lastModifiedBy>
  <cp:revision>150</cp:revision>
  <dcterms:created xsi:type="dcterms:W3CDTF">2014-04-18T03:58:23Z</dcterms:created>
  <dcterms:modified xsi:type="dcterms:W3CDTF">2014-04-28T10:23:09Z</dcterms:modified>
</cp:coreProperties>
</file>